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5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307" r:id="rId15"/>
    <p:sldId id="311"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308" r:id="rId34"/>
    <p:sldId id="286" r:id="rId35"/>
    <p:sldId id="287" r:id="rId36"/>
    <p:sldId id="288" r:id="rId37"/>
    <p:sldId id="303" r:id="rId38"/>
    <p:sldId id="289" r:id="rId39"/>
    <p:sldId id="290" r:id="rId40"/>
    <p:sldId id="291" r:id="rId41"/>
    <p:sldId id="292" r:id="rId42"/>
    <p:sldId id="293" r:id="rId43"/>
    <p:sldId id="309" r:id="rId44"/>
    <p:sldId id="294" r:id="rId45"/>
    <p:sldId id="306" r:id="rId46"/>
    <p:sldId id="296" r:id="rId47"/>
    <p:sldId id="295" r:id="rId48"/>
    <p:sldId id="310" r:id="rId49"/>
    <p:sldId id="297" r:id="rId50"/>
    <p:sldId id="298" r:id="rId51"/>
    <p:sldId id="317" r:id="rId52"/>
    <p:sldId id="305" r:id="rId53"/>
    <p:sldId id="312" r:id="rId54"/>
    <p:sldId id="313" r:id="rId55"/>
    <p:sldId id="314" r:id="rId56"/>
    <p:sldId id="315" r:id="rId57"/>
    <p:sldId id="300" r:id="rId5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0" roundtripDataSignature="AMtx7mj6HpQau8c6wSrXnZfexrZCEAXFH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01" autoAdjust="0"/>
    <p:restoredTop sz="85012" autoAdjust="0"/>
  </p:normalViewPr>
  <p:slideViewPr>
    <p:cSldViewPr snapToGrid="0">
      <p:cViewPr varScale="1">
        <p:scale>
          <a:sx n="72" d="100"/>
          <a:sy n="72" d="100"/>
        </p:scale>
        <p:origin x="917"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oleObject" Target="Classeur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680" b="0" i="0" u="none" strike="noStrike" kern="1200" spc="0" baseline="0">
              <a:solidFill>
                <a:schemeClr val="tx1"/>
              </a:solidFill>
              <a:latin typeface="+mn-lt"/>
              <a:ea typeface="+mn-ea"/>
              <a:cs typeface="+mn-cs"/>
            </a:defRPr>
          </a:pPr>
          <a:endParaRPr lang="fr-FR"/>
        </a:p>
      </c:txPr>
    </c:title>
    <c:autoTitleDeleted val="0"/>
    <c:plotArea>
      <c:layout/>
      <c:lineChart>
        <c:grouping val="standard"/>
        <c:varyColors val="0"/>
        <c:ser>
          <c:idx val="1"/>
          <c:order val="1"/>
          <c:tx>
            <c:strRef>
              <c:f>Feuil1!$B$1</c:f>
              <c:strCache>
                <c:ptCount val="1"/>
                <c:pt idx="0">
                  <c:v>Volume présumé réalisable (m3)</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Feuil1!$A$2:$A$21</c:f>
              <c:numCache>
                <c:formatCode>General</c:formatCode>
                <c:ptCount val="20"/>
                <c:pt idx="0">
                  <c:v>2014</c:v>
                </c:pt>
                <c:pt idx="1">
                  <c:v>2015</c:v>
                </c:pt>
                <c:pt idx="2">
                  <c:v>2016</c:v>
                </c:pt>
                <c:pt idx="3">
                  <c:v>2017</c:v>
                </c:pt>
                <c:pt idx="4">
                  <c:v>2018</c:v>
                </c:pt>
                <c:pt idx="5">
                  <c:v>2019</c:v>
                </c:pt>
                <c:pt idx="6">
                  <c:v>2020</c:v>
                </c:pt>
                <c:pt idx="7">
                  <c:v>2021</c:v>
                </c:pt>
                <c:pt idx="8">
                  <c:v>2022</c:v>
                </c:pt>
                <c:pt idx="9">
                  <c:v>2023</c:v>
                </c:pt>
                <c:pt idx="10">
                  <c:v>2024</c:v>
                </c:pt>
                <c:pt idx="11">
                  <c:v>2025</c:v>
                </c:pt>
                <c:pt idx="12">
                  <c:v>2026</c:v>
                </c:pt>
                <c:pt idx="13">
                  <c:v>2027</c:v>
                </c:pt>
                <c:pt idx="14">
                  <c:v>2028</c:v>
                </c:pt>
                <c:pt idx="15">
                  <c:v>2029</c:v>
                </c:pt>
                <c:pt idx="16">
                  <c:v>2030</c:v>
                </c:pt>
                <c:pt idx="17">
                  <c:v>2031</c:v>
                </c:pt>
                <c:pt idx="18">
                  <c:v>2032</c:v>
                </c:pt>
                <c:pt idx="19">
                  <c:v>2033</c:v>
                </c:pt>
              </c:numCache>
            </c:numRef>
          </c:cat>
          <c:val>
            <c:numRef>
              <c:f>Feuil1!$B$2:$B$21</c:f>
              <c:numCache>
                <c:formatCode>General</c:formatCode>
                <c:ptCount val="20"/>
                <c:pt idx="0">
                  <c:v>12944</c:v>
                </c:pt>
                <c:pt idx="1">
                  <c:v>13975</c:v>
                </c:pt>
                <c:pt idx="2">
                  <c:v>14647</c:v>
                </c:pt>
                <c:pt idx="3">
                  <c:v>13503</c:v>
                </c:pt>
                <c:pt idx="4">
                  <c:v>14714</c:v>
                </c:pt>
                <c:pt idx="5">
                  <c:v>13305</c:v>
                </c:pt>
                <c:pt idx="6">
                  <c:v>13068</c:v>
                </c:pt>
                <c:pt idx="7">
                  <c:v>16097</c:v>
                </c:pt>
                <c:pt idx="8">
                  <c:v>14358</c:v>
                </c:pt>
                <c:pt idx="9">
                  <c:v>13286</c:v>
                </c:pt>
                <c:pt idx="10">
                  <c:v>13205</c:v>
                </c:pt>
                <c:pt idx="11">
                  <c:v>10305</c:v>
                </c:pt>
                <c:pt idx="12">
                  <c:v>10225</c:v>
                </c:pt>
                <c:pt idx="13">
                  <c:v>7407</c:v>
                </c:pt>
                <c:pt idx="14">
                  <c:v>7550</c:v>
                </c:pt>
                <c:pt idx="15">
                  <c:v>9000</c:v>
                </c:pt>
                <c:pt idx="16">
                  <c:v>10444</c:v>
                </c:pt>
                <c:pt idx="17">
                  <c:v>11243</c:v>
                </c:pt>
                <c:pt idx="18">
                  <c:v>11467</c:v>
                </c:pt>
                <c:pt idx="19">
                  <c:v>11581</c:v>
                </c:pt>
              </c:numCache>
            </c:numRef>
          </c:val>
          <c:smooth val="0"/>
          <c:extLst>
            <c:ext xmlns:c16="http://schemas.microsoft.com/office/drawing/2014/chart" uri="{C3380CC4-5D6E-409C-BE32-E72D297353CC}">
              <c16:uniqueId val="{00000000-8422-440A-9A3A-32B92FD7E39F}"/>
            </c:ext>
          </c:extLst>
        </c:ser>
        <c:dLbls>
          <c:showLegendKey val="0"/>
          <c:showVal val="0"/>
          <c:showCatName val="0"/>
          <c:showSerName val="0"/>
          <c:showPercent val="0"/>
          <c:showBubbleSize val="0"/>
        </c:dLbls>
        <c:marker val="1"/>
        <c:smooth val="0"/>
        <c:axId val="574141215"/>
        <c:axId val="714472207"/>
        <c:extLst>
          <c:ext xmlns:c15="http://schemas.microsoft.com/office/drawing/2012/chart" uri="{02D57815-91ED-43cb-92C2-25804820EDAC}">
            <c15:filteredLineSeries>
              <c15:ser>
                <c:idx val="0"/>
                <c:order val="0"/>
                <c:tx>
                  <c:strRef>
                    <c:extLst>
                      <c:ext uri="{02D57815-91ED-43cb-92C2-25804820EDAC}">
                        <c15:formulaRef>
                          <c15:sqref>Feuil1!$A$1</c15:sqref>
                        </c15:formulaRef>
                      </c:ext>
                    </c:extLst>
                    <c:strCache>
                      <c:ptCount val="1"/>
                      <c:pt idx="0">
                        <c:v>Année</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extLst>
                      <c:ext uri="{02D57815-91ED-43cb-92C2-25804820EDAC}">
                        <c15:formulaRef>
                          <c15:sqref>Feuil1!$A$2:$A$21</c15:sqref>
                        </c15:formulaRef>
                      </c:ext>
                    </c:extLst>
                    <c:numCache>
                      <c:formatCode>General</c:formatCode>
                      <c:ptCount val="20"/>
                      <c:pt idx="0">
                        <c:v>2014</c:v>
                      </c:pt>
                      <c:pt idx="1">
                        <c:v>2015</c:v>
                      </c:pt>
                      <c:pt idx="2">
                        <c:v>2016</c:v>
                      </c:pt>
                      <c:pt idx="3">
                        <c:v>2017</c:v>
                      </c:pt>
                      <c:pt idx="4">
                        <c:v>2018</c:v>
                      </c:pt>
                      <c:pt idx="5">
                        <c:v>2019</c:v>
                      </c:pt>
                      <c:pt idx="6">
                        <c:v>2020</c:v>
                      </c:pt>
                      <c:pt idx="7">
                        <c:v>2021</c:v>
                      </c:pt>
                      <c:pt idx="8">
                        <c:v>2022</c:v>
                      </c:pt>
                      <c:pt idx="9">
                        <c:v>2023</c:v>
                      </c:pt>
                      <c:pt idx="10">
                        <c:v>2024</c:v>
                      </c:pt>
                      <c:pt idx="11">
                        <c:v>2025</c:v>
                      </c:pt>
                      <c:pt idx="12">
                        <c:v>2026</c:v>
                      </c:pt>
                      <c:pt idx="13">
                        <c:v>2027</c:v>
                      </c:pt>
                      <c:pt idx="14">
                        <c:v>2028</c:v>
                      </c:pt>
                      <c:pt idx="15">
                        <c:v>2029</c:v>
                      </c:pt>
                      <c:pt idx="16">
                        <c:v>2030</c:v>
                      </c:pt>
                      <c:pt idx="17">
                        <c:v>2031</c:v>
                      </c:pt>
                      <c:pt idx="18">
                        <c:v>2032</c:v>
                      </c:pt>
                      <c:pt idx="19">
                        <c:v>2033</c:v>
                      </c:pt>
                    </c:numCache>
                  </c:numRef>
                </c:cat>
                <c:val>
                  <c:numRef>
                    <c:extLst>
                      <c:ext uri="{02D57815-91ED-43cb-92C2-25804820EDAC}">
                        <c15:formulaRef>
                          <c15:sqref>Feuil1!$A$2:$A$21</c15:sqref>
                        </c15:formulaRef>
                      </c:ext>
                    </c:extLst>
                    <c:numCache>
                      <c:formatCode>General</c:formatCode>
                      <c:ptCount val="20"/>
                      <c:pt idx="0">
                        <c:v>2014</c:v>
                      </c:pt>
                      <c:pt idx="1">
                        <c:v>2015</c:v>
                      </c:pt>
                      <c:pt idx="2">
                        <c:v>2016</c:v>
                      </c:pt>
                      <c:pt idx="3">
                        <c:v>2017</c:v>
                      </c:pt>
                      <c:pt idx="4">
                        <c:v>2018</c:v>
                      </c:pt>
                      <c:pt idx="5">
                        <c:v>2019</c:v>
                      </c:pt>
                      <c:pt idx="6">
                        <c:v>2020</c:v>
                      </c:pt>
                      <c:pt idx="7">
                        <c:v>2021</c:v>
                      </c:pt>
                      <c:pt idx="8">
                        <c:v>2022</c:v>
                      </c:pt>
                      <c:pt idx="9">
                        <c:v>2023</c:v>
                      </c:pt>
                      <c:pt idx="10">
                        <c:v>2024</c:v>
                      </c:pt>
                      <c:pt idx="11">
                        <c:v>2025</c:v>
                      </c:pt>
                      <c:pt idx="12">
                        <c:v>2026</c:v>
                      </c:pt>
                      <c:pt idx="13">
                        <c:v>2027</c:v>
                      </c:pt>
                      <c:pt idx="14">
                        <c:v>2028</c:v>
                      </c:pt>
                      <c:pt idx="15">
                        <c:v>2029</c:v>
                      </c:pt>
                      <c:pt idx="16">
                        <c:v>2030</c:v>
                      </c:pt>
                      <c:pt idx="17">
                        <c:v>2031</c:v>
                      </c:pt>
                      <c:pt idx="18">
                        <c:v>2032</c:v>
                      </c:pt>
                      <c:pt idx="19">
                        <c:v>2033</c:v>
                      </c:pt>
                    </c:numCache>
                  </c:numRef>
                </c:val>
                <c:smooth val="0"/>
                <c:extLst>
                  <c:ext xmlns:c16="http://schemas.microsoft.com/office/drawing/2014/chart" uri="{C3380CC4-5D6E-409C-BE32-E72D297353CC}">
                    <c16:uniqueId val="{00000001-8422-440A-9A3A-32B92FD7E39F}"/>
                  </c:ext>
                </c:extLst>
              </c15:ser>
            </c15:filteredLineSeries>
          </c:ext>
        </c:extLst>
      </c:lineChart>
      <c:catAx>
        <c:axId val="574141215"/>
        <c:scaling>
          <c:orientation val="minMax"/>
        </c:scaling>
        <c:delete val="0"/>
        <c:axPos val="b"/>
        <c:numFmt formatCode="General" sourceLinked="1"/>
        <c:majorTickMark val="in"/>
        <c:minorTickMark val="none"/>
        <c:tickLblPos val="nextTo"/>
        <c:spPr>
          <a:noFill/>
          <a:ln w="9525" cap="flat" cmpd="sng" algn="ctr">
            <a:solidFill>
              <a:schemeClr val="tx1"/>
            </a:solidFill>
            <a:round/>
          </a:ln>
          <a:effectLst/>
        </c:spPr>
        <c:txPr>
          <a:bodyPr rot="-3000000" spcFirstLastPara="1" vertOverflow="ellipsis" wrap="square" anchor="ctr" anchorCtr="1"/>
          <a:lstStyle/>
          <a:p>
            <a:pPr>
              <a:defRPr sz="1400" b="0" i="0" u="none" strike="noStrike" kern="1200" baseline="0">
                <a:solidFill>
                  <a:schemeClr val="tx1"/>
                </a:solidFill>
                <a:latin typeface="+mn-lt"/>
                <a:ea typeface="+mn-ea"/>
                <a:cs typeface="+mn-cs"/>
              </a:defRPr>
            </a:pPr>
            <a:endParaRPr lang="fr-FR"/>
          </a:p>
        </c:txPr>
        <c:crossAx val="714472207"/>
        <c:crosses val="autoZero"/>
        <c:auto val="1"/>
        <c:lblAlgn val="ctr"/>
        <c:lblOffset val="100"/>
        <c:noMultiLvlLbl val="0"/>
      </c:catAx>
      <c:valAx>
        <c:axId val="71447220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fr-FR"/>
          </a:p>
        </c:txPr>
        <c:crossAx val="574141215"/>
        <c:crosses val="autoZero"/>
        <c:crossBetween val="between"/>
      </c:valAx>
      <c:spPr>
        <a:no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aseline="0">
          <a:solidFill>
            <a:schemeClr val="tx1"/>
          </a:solidFill>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fr-FR"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 name="Google Shape;14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2" name="Google Shape;24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4" name="Google Shape;25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6" name="Google Shape;26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3" name="Google Shape;28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Mammifères</a:t>
            </a:r>
          </a:p>
          <a:p>
            <a:r>
              <a:rPr lang="fr-FR" dirty="0"/>
              <a:t>Plan de chasse</a:t>
            </a:r>
          </a:p>
          <a:p>
            <a:r>
              <a:rPr lang="fr-FR" dirty="0"/>
              <a:t>Attributions 2018-2019 : 160 chevreuils</a:t>
            </a:r>
          </a:p>
          <a:p>
            <a:r>
              <a:rPr lang="fr-FR" dirty="0"/>
              <a:t>Réalisé 2018 : 136 chevreuils, 236 sangliers</a:t>
            </a:r>
          </a:p>
        </p:txBody>
      </p:sp>
      <p:sp>
        <p:nvSpPr>
          <p:cNvPr id="4" name="Espace réservé du numéro de diapositiv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r-FR" sz="1200" b="0" i="0" u="none" strike="noStrike" cap="none" smtClean="0">
                <a:solidFill>
                  <a:schemeClr val="dk1"/>
                </a:solidFill>
                <a:latin typeface="Calibri"/>
                <a:ea typeface="Calibri"/>
                <a:cs typeface="Calibri"/>
                <a:sym typeface="Calibri"/>
              </a:rPr>
              <a:t>14</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268920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1" name="Google Shape;301;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1" name="Google Shape;311;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1" name="Google Shape;321;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5" name="Google Shape;33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6" name="Google Shape;346;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fr-FR" dirty="0"/>
              <a:t>En France forêt domaniale = 9% des forêts métropolitaines</a:t>
            </a:r>
            <a:endParaRPr dirty="0"/>
          </a:p>
        </p:txBody>
      </p:sp>
      <p:sp>
        <p:nvSpPr>
          <p:cNvPr id="155" name="Google Shape;15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1" name="Google Shape;35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3" name="Google Shape;36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3" name="Google Shape;37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7" name="Google Shape;387;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6" name="Google Shape;396;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7" name="Google Shape;407;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8" name="Google Shape;418;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7" name="Google Shape;427;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7" name="Google Shape;437;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7" name="Google Shape;447;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6" name="Google Shape;456;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3" name="Google Shape;473;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3" name="Google Shape;473;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383576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4" name="Google Shape;484;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9" name="Google Shape;499;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3" name="Google Shape;513;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7" name="Google Shape;527;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3" name="Google Shape;543;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8" name="Google Shape;548;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8" name="Google Shape;558;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4" name="Google Shape;17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0" name="Google Shape;570;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1" name="Google Shape;591;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7" name="Google Shape;617;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02" name="Google Shape;602;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36" name="Google Shape;636;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7" name="Google Shape;647;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7" name="Google Shape;647;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477441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3" name="Google Shape;663;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9" name="Google Shape;17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90" name="Google Shape;19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2" name="Google Shape;20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5" name="Google Shape;21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fr-FR" dirty="0"/>
              <a:t>Remarque</a:t>
            </a:r>
          </a:p>
          <a:p>
            <a:pPr marL="0" lvl="0" indent="0" algn="l" rtl="0">
              <a:spcBef>
                <a:spcPts val="0"/>
              </a:spcBef>
              <a:spcAft>
                <a:spcPts val="0"/>
              </a:spcAft>
              <a:buNone/>
            </a:pPr>
            <a:r>
              <a:rPr lang="fr-FR" dirty="0"/>
              <a:t>En France métropolitaine 138 espèces d’arbres</a:t>
            </a:r>
          </a:p>
          <a:p>
            <a:pPr marL="0" lvl="0" indent="0" algn="l" rtl="0">
              <a:spcBef>
                <a:spcPts val="0"/>
              </a:spcBef>
              <a:spcAft>
                <a:spcPts val="0"/>
              </a:spcAft>
              <a:buNone/>
            </a:pPr>
            <a:r>
              <a:rPr lang="fr-FR" dirty="0"/>
              <a:t>(1300 en Guyane!)</a:t>
            </a:r>
          </a:p>
          <a:p>
            <a:pPr marL="0" lvl="0" indent="0" algn="l" rtl="0">
              <a:spcBef>
                <a:spcPts val="0"/>
              </a:spcBef>
              <a:spcAft>
                <a:spcPts val="0"/>
              </a:spcAft>
              <a:buNone/>
            </a:pPr>
            <a:endParaRPr lang="fr-FR" dirty="0"/>
          </a:p>
          <a:p>
            <a:pPr marL="0" lvl="0" indent="0" algn="l" rtl="0">
              <a:spcBef>
                <a:spcPts val="0"/>
              </a:spcBef>
              <a:spcAft>
                <a:spcPts val="0"/>
              </a:spcAft>
              <a:buNone/>
            </a:pPr>
            <a:r>
              <a:rPr lang="fr-FR" dirty="0"/>
              <a:t>En France </a:t>
            </a:r>
          </a:p>
          <a:p>
            <a:pPr marL="0" lvl="0" indent="0" algn="l" rtl="0">
              <a:spcBef>
                <a:spcPts val="0"/>
              </a:spcBef>
              <a:spcAft>
                <a:spcPts val="0"/>
              </a:spcAft>
              <a:buNone/>
            </a:pPr>
            <a:r>
              <a:rPr lang="fr-FR" dirty="0" err="1"/>
              <a:t>Monospécfique</a:t>
            </a:r>
            <a:r>
              <a:rPr lang="fr-FR" baseline="0" dirty="0"/>
              <a:t> : 49%</a:t>
            </a:r>
          </a:p>
          <a:p>
            <a:pPr marL="0" lvl="0" indent="0" algn="l" rtl="0">
              <a:spcBef>
                <a:spcPts val="0"/>
              </a:spcBef>
              <a:spcAft>
                <a:spcPts val="0"/>
              </a:spcAft>
              <a:buNone/>
            </a:pPr>
            <a:r>
              <a:rPr lang="fr-FR" baseline="0" dirty="0"/>
              <a:t>2 essences : 33%</a:t>
            </a:r>
          </a:p>
          <a:p>
            <a:pPr marL="0" lvl="0" indent="0" algn="l" rtl="0">
              <a:spcBef>
                <a:spcPts val="0"/>
              </a:spcBef>
              <a:spcAft>
                <a:spcPts val="0"/>
              </a:spcAft>
              <a:buNone/>
            </a:pPr>
            <a:r>
              <a:rPr lang="fr-FR" baseline="0" dirty="0"/>
              <a:t>3 essences : 14 %</a:t>
            </a:r>
          </a:p>
          <a:p>
            <a:pPr marL="0" lvl="0" indent="0" algn="l" rtl="0">
              <a:spcBef>
                <a:spcPts val="0"/>
              </a:spcBef>
              <a:spcAft>
                <a:spcPts val="0"/>
              </a:spcAft>
              <a:buNone/>
            </a:pPr>
            <a:r>
              <a:rPr lang="fr-FR" baseline="0" dirty="0"/>
              <a:t>4 ou plus : 4%</a:t>
            </a:r>
          </a:p>
          <a:p>
            <a:pPr marL="0" lvl="0" indent="0" algn="l" rtl="0">
              <a:spcBef>
                <a:spcPts val="0"/>
              </a:spcBef>
              <a:spcAft>
                <a:spcPts val="0"/>
              </a:spcAft>
              <a:buNone/>
            </a:pPr>
            <a:endParaRPr lang="fr-FR" baseline="0" dirty="0"/>
          </a:p>
          <a:p>
            <a:pPr marL="0" lvl="0" indent="0" algn="l" rtl="0">
              <a:spcBef>
                <a:spcPts val="0"/>
              </a:spcBef>
              <a:spcAft>
                <a:spcPts val="0"/>
              </a:spcAft>
              <a:buNone/>
            </a:pPr>
            <a:r>
              <a:rPr lang="fr-FR" baseline="0" dirty="0"/>
              <a:t>Feuillus : 67%</a:t>
            </a:r>
          </a:p>
          <a:p>
            <a:pPr marL="0" lvl="0" indent="0" algn="l" rtl="0">
              <a:spcBef>
                <a:spcPts val="0"/>
              </a:spcBef>
              <a:spcAft>
                <a:spcPts val="0"/>
              </a:spcAft>
              <a:buNone/>
            </a:pPr>
            <a:r>
              <a:rPr lang="fr-FR" baseline="0" dirty="0"/>
              <a:t>Conifères : 21%</a:t>
            </a:r>
          </a:p>
          <a:p>
            <a:pPr marL="0" lvl="0" indent="0" algn="l" rtl="0">
              <a:spcBef>
                <a:spcPts val="0"/>
              </a:spcBef>
              <a:spcAft>
                <a:spcPts val="0"/>
              </a:spcAft>
              <a:buNone/>
            </a:pPr>
            <a:r>
              <a:rPr lang="fr-FR" baseline="0" dirty="0"/>
              <a:t>Mixtes : 12%</a:t>
            </a:r>
            <a:endParaRPr lang="fr-FR" dirty="0"/>
          </a:p>
          <a:p>
            <a:pPr marL="0" lvl="0" indent="0" algn="l" rtl="0">
              <a:spcBef>
                <a:spcPts val="0"/>
              </a:spcBef>
              <a:spcAft>
                <a:spcPts val="0"/>
              </a:spcAft>
              <a:buNone/>
            </a:pPr>
            <a:endParaRPr dirty="0"/>
          </a:p>
        </p:txBody>
      </p:sp>
      <p:sp>
        <p:nvSpPr>
          <p:cNvPr id="230" name="Google Shape;23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Diapositive de titre" type="title">
  <p:cSld name="TITLE">
    <p:spTree>
      <p:nvGrpSpPr>
        <p:cNvPr id="1" name="Shape 26"/>
        <p:cNvGrpSpPr/>
        <p:nvPr/>
      </p:nvGrpSpPr>
      <p:grpSpPr>
        <a:xfrm>
          <a:off x="0" y="0"/>
          <a:ext cx="0" cy="0"/>
          <a:chOff x="0" y="0"/>
          <a:chExt cx="0" cy="0"/>
        </a:xfrm>
      </p:grpSpPr>
      <p:grpSp>
        <p:nvGrpSpPr>
          <p:cNvPr id="27" name="Google Shape;27;p49"/>
          <p:cNvGrpSpPr/>
          <p:nvPr/>
        </p:nvGrpSpPr>
        <p:grpSpPr>
          <a:xfrm>
            <a:off x="0" y="-8467"/>
            <a:ext cx="12192000" cy="6866467"/>
            <a:chOff x="0" y="-8467"/>
            <a:chExt cx="12192000" cy="6866467"/>
          </a:xfrm>
        </p:grpSpPr>
        <p:cxnSp>
          <p:nvCxnSpPr>
            <p:cNvPr id="28" name="Google Shape;28;p49"/>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29" name="Google Shape;29;p49"/>
            <p:cNvCxnSpPr/>
            <p:nvPr/>
          </p:nvCxnSpPr>
          <p:spPr>
            <a:xfrm flipH="1">
              <a:off x="7425267" y="3681413"/>
              <a:ext cx="4763558" cy="3176587"/>
            </a:xfrm>
            <a:prstGeom prst="straightConnector1">
              <a:avLst/>
            </a:prstGeom>
            <a:noFill/>
            <a:ln w="9525" cap="flat" cmpd="sng">
              <a:solidFill>
                <a:srgbClr val="D8D8D8"/>
              </a:solidFill>
              <a:prstDash val="solid"/>
              <a:round/>
              <a:headEnd type="none" w="sm" len="sm"/>
              <a:tailEnd type="none" w="sm" len="sm"/>
            </a:ln>
          </p:spPr>
        </p:cxnSp>
        <p:sp>
          <p:nvSpPr>
            <p:cNvPr id="30" name="Google Shape;30;p49"/>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3"/>
              </a:schemeClr>
            </a:solidFill>
            <a:ln>
              <a:noFill/>
            </a:ln>
          </p:spPr>
        </p:sp>
        <p:sp>
          <p:nvSpPr>
            <p:cNvPr id="31" name="Google Shape;31;p49"/>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32" name="Google Shape;32;p49"/>
            <p:cNvSpPr/>
            <p:nvPr/>
          </p:nvSpPr>
          <p:spPr>
            <a:xfrm>
              <a:off x="8932333" y="3048000"/>
              <a:ext cx="3259667" cy="3810000"/>
            </a:xfrm>
            <a:prstGeom prst="triangle">
              <a:avLst>
                <a:gd name="adj" fmla="val 100000"/>
              </a:avLst>
            </a:prstGeom>
            <a:solidFill>
              <a:schemeClr val="accent2">
                <a:alpha val="71764"/>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49"/>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9803"/>
              </a:srgbClr>
            </a:solidFill>
            <a:ln>
              <a:noFill/>
            </a:ln>
          </p:spPr>
        </p:sp>
        <p:sp>
          <p:nvSpPr>
            <p:cNvPr id="34" name="Google Shape;34;p49"/>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9803"/>
              </a:srgbClr>
            </a:solidFill>
            <a:ln>
              <a:noFill/>
            </a:ln>
          </p:spPr>
        </p:sp>
        <p:sp>
          <p:nvSpPr>
            <p:cNvPr id="35" name="Google Shape;35;p49"/>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705"/>
              </a:schemeClr>
            </a:solidFill>
            <a:ln>
              <a:noFill/>
            </a:ln>
          </p:spPr>
        </p:sp>
        <p:sp>
          <p:nvSpPr>
            <p:cNvPr id="36" name="Google Shape;36;p49"/>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49"/>
            <p:cNvSpPr/>
            <p:nvPr/>
          </p:nvSpPr>
          <p:spPr>
            <a:xfrm rot="10800000">
              <a:off x="0" y="0"/>
              <a:ext cx="842596" cy="5666154"/>
            </a:xfrm>
            <a:prstGeom prst="triangle">
              <a:avLst>
                <a:gd name="adj" fmla="val 100000"/>
              </a:avLst>
            </a:pr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 name="Google Shape;38;p49"/>
          <p:cNvSpPr txBox="1">
            <a:spLocks noGrp="1"/>
          </p:cNvSpPr>
          <p:nvPr>
            <p:ph type="ctrTitle"/>
          </p:nvPr>
        </p:nvSpPr>
        <p:spPr>
          <a:xfrm>
            <a:off x="1507067" y="2404534"/>
            <a:ext cx="7766936" cy="1646302"/>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Clr>
                <a:schemeClr val="accent1"/>
              </a:buClr>
              <a:buSzPts val="5400"/>
              <a:buFont typeface="Trebuchet MS"/>
              <a:buNone/>
              <a:defRPr sz="5400">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49"/>
          <p:cNvSpPr txBox="1">
            <a:spLocks noGrp="1"/>
          </p:cNvSpPr>
          <p:nvPr>
            <p:ph type="subTitle" idx="1"/>
          </p:nvPr>
        </p:nvSpPr>
        <p:spPr>
          <a:xfrm>
            <a:off x="1507067" y="4050833"/>
            <a:ext cx="7766936" cy="1096899"/>
          </a:xfrm>
          <a:prstGeom prst="rect">
            <a:avLst/>
          </a:prstGeom>
          <a:noFill/>
          <a:ln>
            <a:noFill/>
          </a:ln>
        </p:spPr>
        <p:txBody>
          <a:bodyPr spcFirstLastPara="1" wrap="square" lIns="91425" tIns="45700" rIns="91425" bIns="45700" anchor="t" anchorCtr="0">
            <a:normAutofit/>
          </a:bodyPr>
          <a:lstStyle>
            <a:lvl1pPr lvl="0" algn="r">
              <a:spcBef>
                <a:spcPts val="1000"/>
              </a:spcBef>
              <a:spcAft>
                <a:spcPts val="0"/>
              </a:spcAft>
              <a:buSzPts val="1440"/>
              <a:buNone/>
              <a:defRPr>
                <a:solidFill>
                  <a:srgbClr val="7F7F7F"/>
                </a:solidFill>
              </a:defRPr>
            </a:lvl1pPr>
            <a:lvl2pPr lvl="1" algn="ctr">
              <a:spcBef>
                <a:spcPts val="1000"/>
              </a:spcBef>
              <a:spcAft>
                <a:spcPts val="0"/>
              </a:spcAft>
              <a:buSzPts val="1280"/>
              <a:buNone/>
              <a:defRPr>
                <a:solidFill>
                  <a:srgbClr val="888888"/>
                </a:solidFill>
              </a:defRPr>
            </a:lvl2pPr>
            <a:lvl3pPr lvl="2" algn="ctr">
              <a:spcBef>
                <a:spcPts val="1000"/>
              </a:spcBef>
              <a:spcAft>
                <a:spcPts val="0"/>
              </a:spcAft>
              <a:buSzPts val="1120"/>
              <a:buNone/>
              <a:defRPr>
                <a:solidFill>
                  <a:srgbClr val="888888"/>
                </a:solidFill>
              </a:defRPr>
            </a:lvl3pPr>
            <a:lvl4pPr lvl="3" algn="ctr">
              <a:spcBef>
                <a:spcPts val="1000"/>
              </a:spcBef>
              <a:spcAft>
                <a:spcPts val="0"/>
              </a:spcAft>
              <a:buSzPts val="960"/>
              <a:buNone/>
              <a:defRPr>
                <a:solidFill>
                  <a:srgbClr val="888888"/>
                </a:solidFill>
              </a:defRPr>
            </a:lvl4pPr>
            <a:lvl5pPr lvl="4" algn="ctr">
              <a:spcBef>
                <a:spcPts val="1000"/>
              </a:spcBef>
              <a:spcAft>
                <a:spcPts val="0"/>
              </a:spcAft>
              <a:buSzPts val="960"/>
              <a:buNone/>
              <a:defRPr>
                <a:solidFill>
                  <a:srgbClr val="888888"/>
                </a:solidFill>
              </a:defRPr>
            </a:lvl5pPr>
            <a:lvl6pPr lvl="5" algn="ctr">
              <a:spcBef>
                <a:spcPts val="1000"/>
              </a:spcBef>
              <a:spcAft>
                <a:spcPts val="0"/>
              </a:spcAft>
              <a:buSzPts val="960"/>
              <a:buNone/>
              <a:defRPr>
                <a:solidFill>
                  <a:srgbClr val="888888"/>
                </a:solidFill>
              </a:defRPr>
            </a:lvl6pPr>
            <a:lvl7pPr lvl="6" algn="ctr">
              <a:spcBef>
                <a:spcPts val="1000"/>
              </a:spcBef>
              <a:spcAft>
                <a:spcPts val="0"/>
              </a:spcAft>
              <a:buSzPts val="960"/>
              <a:buNone/>
              <a:defRPr>
                <a:solidFill>
                  <a:srgbClr val="888888"/>
                </a:solidFill>
              </a:defRPr>
            </a:lvl7pPr>
            <a:lvl8pPr lvl="7" algn="ctr">
              <a:spcBef>
                <a:spcPts val="1000"/>
              </a:spcBef>
              <a:spcAft>
                <a:spcPts val="0"/>
              </a:spcAft>
              <a:buSzPts val="960"/>
              <a:buNone/>
              <a:defRPr>
                <a:solidFill>
                  <a:srgbClr val="888888"/>
                </a:solidFill>
              </a:defRPr>
            </a:lvl8pPr>
            <a:lvl9pPr lvl="8" algn="ctr">
              <a:spcBef>
                <a:spcPts val="1000"/>
              </a:spcBef>
              <a:spcAft>
                <a:spcPts val="0"/>
              </a:spcAft>
              <a:buSzPts val="960"/>
              <a:buNone/>
              <a:defRPr>
                <a:solidFill>
                  <a:srgbClr val="888888"/>
                </a:solidFill>
              </a:defRPr>
            </a:lvl9pPr>
          </a:lstStyle>
          <a:p>
            <a:endParaRPr/>
          </a:p>
        </p:txBody>
      </p:sp>
      <p:sp>
        <p:nvSpPr>
          <p:cNvPr id="40" name="Google Shape;40;p49"/>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49"/>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fr-FR"/>
              <a:t>Conférence Crosne mai 2022</a:t>
            </a:r>
            <a:endParaRPr/>
          </a:p>
        </p:txBody>
      </p:sp>
      <p:sp>
        <p:nvSpPr>
          <p:cNvPr id="42" name="Google Shape;42;p49"/>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re et légende">
  <p:cSld name="Titre et légende">
    <p:spTree>
      <p:nvGrpSpPr>
        <p:cNvPr id="1" name="Shape 94"/>
        <p:cNvGrpSpPr/>
        <p:nvPr/>
      </p:nvGrpSpPr>
      <p:grpSpPr>
        <a:xfrm>
          <a:off x="0" y="0"/>
          <a:ext cx="0" cy="0"/>
          <a:chOff x="0" y="0"/>
          <a:chExt cx="0" cy="0"/>
        </a:xfrm>
      </p:grpSpPr>
      <p:sp>
        <p:nvSpPr>
          <p:cNvPr id="95" name="Google Shape;95;p58"/>
          <p:cNvSpPr txBox="1">
            <a:spLocks noGrp="1"/>
          </p:cNvSpPr>
          <p:nvPr>
            <p:ph type="title"/>
          </p:nvPr>
        </p:nvSpPr>
        <p:spPr>
          <a:xfrm>
            <a:off x="677335" y="609600"/>
            <a:ext cx="8596668" cy="3403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58"/>
          <p:cNvSpPr txBox="1">
            <a:spLocks noGrp="1"/>
          </p:cNvSpPr>
          <p:nvPr>
            <p:ph type="body" idx="1"/>
          </p:nvPr>
        </p:nvSpPr>
        <p:spPr>
          <a:xfrm>
            <a:off x="677335" y="4470400"/>
            <a:ext cx="8596668" cy="1570962"/>
          </a:xfrm>
          <a:prstGeom prst="rect">
            <a:avLst/>
          </a:prstGeom>
          <a:noFill/>
          <a:ln>
            <a:noFill/>
          </a:ln>
        </p:spPr>
        <p:txBody>
          <a:bodyPr spcFirstLastPara="1" wrap="square" lIns="91425" tIns="45700" rIns="91425" bIns="45700" anchor="ctr" anchorCtr="0">
            <a:normAutofit/>
          </a:bodyPr>
          <a:lstStyle>
            <a:lvl1pPr marL="457200" lvl="0" indent="-228600" algn="l">
              <a:spcBef>
                <a:spcPts val="1000"/>
              </a:spcBef>
              <a:spcAft>
                <a:spcPts val="0"/>
              </a:spcAft>
              <a:buSzPts val="1440"/>
              <a:buNone/>
              <a:defRPr sz="1800">
                <a:solidFill>
                  <a:srgbClr val="3F3F3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97" name="Google Shape;97;p58"/>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58"/>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fr-FR"/>
              <a:t>Conférence Crosne mai 2022</a:t>
            </a:r>
            <a:endParaRPr/>
          </a:p>
        </p:txBody>
      </p:sp>
      <p:sp>
        <p:nvSpPr>
          <p:cNvPr id="99" name="Google Shape;99;p58"/>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itation avec légende">
  <p:cSld name="Citation avec légende">
    <p:spTree>
      <p:nvGrpSpPr>
        <p:cNvPr id="1" name="Shape 100"/>
        <p:cNvGrpSpPr/>
        <p:nvPr/>
      </p:nvGrpSpPr>
      <p:grpSpPr>
        <a:xfrm>
          <a:off x="0" y="0"/>
          <a:ext cx="0" cy="0"/>
          <a:chOff x="0" y="0"/>
          <a:chExt cx="0" cy="0"/>
        </a:xfrm>
      </p:grpSpPr>
      <p:sp>
        <p:nvSpPr>
          <p:cNvPr id="101" name="Google Shape;101;p59"/>
          <p:cNvSpPr txBox="1">
            <a:spLocks noGrp="1"/>
          </p:cNvSpPr>
          <p:nvPr>
            <p:ph type="title"/>
          </p:nvPr>
        </p:nvSpPr>
        <p:spPr>
          <a:xfrm>
            <a:off x="931334" y="609600"/>
            <a:ext cx="8094134" cy="3022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59"/>
          <p:cNvSpPr txBox="1">
            <a:spLocks noGrp="1"/>
          </p:cNvSpPr>
          <p:nvPr>
            <p:ph type="body" idx="1"/>
          </p:nvPr>
        </p:nvSpPr>
        <p:spPr>
          <a:xfrm>
            <a:off x="1366139" y="3632200"/>
            <a:ext cx="7224524" cy="381000"/>
          </a:xfrm>
          <a:prstGeom prst="rect">
            <a:avLst/>
          </a:prstGeom>
          <a:noFill/>
          <a:ln>
            <a:noFill/>
          </a:ln>
        </p:spPr>
        <p:txBody>
          <a:bodyPr spcFirstLastPara="1" wrap="square" lIns="91425" tIns="45700" rIns="91425" bIns="45700" anchor="ctr" anchorCtr="0">
            <a:noAutofit/>
          </a:bodyPr>
          <a:lstStyle>
            <a:lvl1pPr marL="457200" lvl="0" indent="-228600" algn="l">
              <a:spcBef>
                <a:spcPts val="1000"/>
              </a:spcBef>
              <a:spcAft>
                <a:spcPts val="0"/>
              </a:spcAft>
              <a:buSzPts val="1280"/>
              <a:buFont typeface="Trebuchet MS"/>
              <a:buNone/>
              <a:defRPr sz="1600">
                <a:solidFill>
                  <a:srgbClr val="7F7F7F"/>
                </a:solidFill>
              </a:defRPr>
            </a:lvl1pPr>
            <a:lvl2pPr marL="914400" lvl="1" indent="-228600" algn="l">
              <a:spcBef>
                <a:spcPts val="1000"/>
              </a:spcBef>
              <a:spcAft>
                <a:spcPts val="0"/>
              </a:spcAft>
              <a:buSzPts val="1280"/>
              <a:buFont typeface="Trebuchet MS"/>
              <a:buNone/>
              <a:defRPr/>
            </a:lvl2pPr>
            <a:lvl3pPr marL="1371600" lvl="2" indent="-228600" algn="l">
              <a:spcBef>
                <a:spcPts val="1000"/>
              </a:spcBef>
              <a:spcAft>
                <a:spcPts val="0"/>
              </a:spcAft>
              <a:buSzPts val="1120"/>
              <a:buFont typeface="Trebuchet MS"/>
              <a:buNone/>
              <a:defRPr/>
            </a:lvl3pPr>
            <a:lvl4pPr marL="1828800" lvl="3" indent="-228600" algn="l">
              <a:spcBef>
                <a:spcPts val="1000"/>
              </a:spcBef>
              <a:spcAft>
                <a:spcPts val="0"/>
              </a:spcAft>
              <a:buSzPts val="960"/>
              <a:buFont typeface="Trebuchet MS"/>
              <a:buNone/>
              <a:defRPr/>
            </a:lvl4pPr>
            <a:lvl5pPr marL="2286000" lvl="4" indent="-228600" algn="l">
              <a:spcBef>
                <a:spcPts val="1000"/>
              </a:spcBef>
              <a:spcAft>
                <a:spcPts val="0"/>
              </a:spcAft>
              <a:buSzPts val="960"/>
              <a:buFont typeface="Trebuchet MS"/>
              <a:buNone/>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03" name="Google Shape;103;p59"/>
          <p:cNvSpPr txBox="1">
            <a:spLocks noGrp="1"/>
          </p:cNvSpPr>
          <p:nvPr>
            <p:ph type="body" idx="2"/>
          </p:nvPr>
        </p:nvSpPr>
        <p:spPr>
          <a:xfrm>
            <a:off x="677335" y="4470400"/>
            <a:ext cx="8596668" cy="1570962"/>
          </a:xfrm>
          <a:prstGeom prst="rect">
            <a:avLst/>
          </a:prstGeom>
          <a:noFill/>
          <a:ln>
            <a:noFill/>
          </a:ln>
        </p:spPr>
        <p:txBody>
          <a:bodyPr spcFirstLastPara="1" wrap="square" lIns="91425" tIns="45700" rIns="91425" bIns="45700" anchor="ctr" anchorCtr="0">
            <a:normAutofit/>
          </a:bodyPr>
          <a:lstStyle>
            <a:lvl1pPr marL="457200" lvl="0" indent="-228600" algn="l">
              <a:spcBef>
                <a:spcPts val="1000"/>
              </a:spcBef>
              <a:spcAft>
                <a:spcPts val="0"/>
              </a:spcAft>
              <a:buSzPts val="1440"/>
              <a:buNone/>
              <a:defRPr sz="1800">
                <a:solidFill>
                  <a:srgbClr val="3F3F3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04" name="Google Shape;104;p59"/>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59"/>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fr-FR"/>
              <a:t>Conférence Crosne mai 2022</a:t>
            </a:r>
            <a:endParaRPr/>
          </a:p>
        </p:txBody>
      </p:sp>
      <p:sp>
        <p:nvSpPr>
          <p:cNvPr id="106" name="Google Shape;106;p59"/>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
        <p:nvSpPr>
          <p:cNvPr id="107" name="Google Shape;107;p59"/>
          <p:cNvSpPr txBox="1"/>
          <p:nvPr/>
        </p:nvSpPr>
        <p:spPr>
          <a:xfrm>
            <a:off x="541870" y="790378"/>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fr-FR" sz="8000">
                <a:solidFill>
                  <a:srgbClr val="BFE471"/>
                </a:solidFill>
                <a:latin typeface="Arial"/>
                <a:ea typeface="Arial"/>
                <a:cs typeface="Arial"/>
                <a:sym typeface="Arial"/>
              </a:rPr>
              <a:t>“</a:t>
            </a:r>
            <a:endParaRPr/>
          </a:p>
        </p:txBody>
      </p:sp>
      <p:sp>
        <p:nvSpPr>
          <p:cNvPr id="108" name="Google Shape;108;p59"/>
          <p:cNvSpPr txBox="1"/>
          <p:nvPr/>
        </p:nvSpPr>
        <p:spPr>
          <a:xfrm>
            <a:off x="8893011" y="2886556"/>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fr-FR" sz="8000">
                <a:solidFill>
                  <a:srgbClr val="BFE471"/>
                </a:solidFill>
                <a:latin typeface="Arial"/>
                <a:ea typeface="Arial"/>
                <a:cs typeface="Arial"/>
                <a:sym typeface="Arial"/>
              </a:rPr>
              <a:t>”</a:t>
            </a:r>
            <a:endParaRPr sz="1800">
              <a:solidFill>
                <a:srgbClr val="BFE471"/>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rte nom">
  <p:cSld name="Carte nom">
    <p:spTree>
      <p:nvGrpSpPr>
        <p:cNvPr id="1" name="Shape 109"/>
        <p:cNvGrpSpPr/>
        <p:nvPr/>
      </p:nvGrpSpPr>
      <p:grpSpPr>
        <a:xfrm>
          <a:off x="0" y="0"/>
          <a:ext cx="0" cy="0"/>
          <a:chOff x="0" y="0"/>
          <a:chExt cx="0" cy="0"/>
        </a:xfrm>
      </p:grpSpPr>
      <p:sp>
        <p:nvSpPr>
          <p:cNvPr id="110" name="Google Shape;110;p60"/>
          <p:cNvSpPr txBox="1">
            <a:spLocks noGrp="1"/>
          </p:cNvSpPr>
          <p:nvPr>
            <p:ph type="title"/>
          </p:nvPr>
        </p:nvSpPr>
        <p:spPr>
          <a:xfrm>
            <a:off x="677335" y="1931988"/>
            <a:ext cx="8596668" cy="259546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60"/>
          <p:cNvSpPr txBox="1">
            <a:spLocks noGrp="1"/>
          </p:cNvSpPr>
          <p:nvPr>
            <p:ph type="body" idx="1"/>
          </p:nvPr>
        </p:nvSpPr>
        <p:spPr>
          <a:xfrm>
            <a:off x="677335" y="4527448"/>
            <a:ext cx="8596668" cy="151391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440"/>
              <a:buNone/>
              <a:defRPr sz="1800">
                <a:solidFill>
                  <a:srgbClr val="3F3F3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12" name="Google Shape;112;p60"/>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60"/>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fr-FR"/>
              <a:t>Conférence Crosne mai 2022</a:t>
            </a:r>
            <a:endParaRPr/>
          </a:p>
        </p:txBody>
      </p:sp>
      <p:sp>
        <p:nvSpPr>
          <p:cNvPr id="114" name="Google Shape;114;p60"/>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rte nom citation">
  <p:cSld name="Carte nom citation">
    <p:spTree>
      <p:nvGrpSpPr>
        <p:cNvPr id="1" name="Shape 115"/>
        <p:cNvGrpSpPr/>
        <p:nvPr/>
      </p:nvGrpSpPr>
      <p:grpSpPr>
        <a:xfrm>
          <a:off x="0" y="0"/>
          <a:ext cx="0" cy="0"/>
          <a:chOff x="0" y="0"/>
          <a:chExt cx="0" cy="0"/>
        </a:xfrm>
      </p:grpSpPr>
      <p:sp>
        <p:nvSpPr>
          <p:cNvPr id="116" name="Google Shape;116;p61"/>
          <p:cNvSpPr txBox="1">
            <a:spLocks noGrp="1"/>
          </p:cNvSpPr>
          <p:nvPr>
            <p:ph type="title"/>
          </p:nvPr>
        </p:nvSpPr>
        <p:spPr>
          <a:xfrm>
            <a:off x="931334" y="609600"/>
            <a:ext cx="8094134" cy="3022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61"/>
          <p:cNvSpPr txBox="1">
            <a:spLocks noGrp="1"/>
          </p:cNvSpPr>
          <p:nvPr>
            <p:ph type="body" idx="1"/>
          </p:nvPr>
        </p:nvSpPr>
        <p:spPr>
          <a:xfrm>
            <a:off x="677332" y="4013200"/>
            <a:ext cx="8596669" cy="514248"/>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Font typeface="Trebuchet MS"/>
              <a:buNone/>
              <a:defRPr sz="2400">
                <a:solidFill>
                  <a:srgbClr val="3F3F3F"/>
                </a:solidFill>
              </a:defRPr>
            </a:lvl1pPr>
            <a:lvl2pPr marL="914400" lvl="1" indent="-228600" algn="l">
              <a:spcBef>
                <a:spcPts val="1000"/>
              </a:spcBef>
              <a:spcAft>
                <a:spcPts val="0"/>
              </a:spcAft>
              <a:buSzPts val="1280"/>
              <a:buFont typeface="Trebuchet MS"/>
              <a:buNone/>
              <a:defRPr/>
            </a:lvl2pPr>
            <a:lvl3pPr marL="1371600" lvl="2" indent="-228600" algn="l">
              <a:spcBef>
                <a:spcPts val="1000"/>
              </a:spcBef>
              <a:spcAft>
                <a:spcPts val="0"/>
              </a:spcAft>
              <a:buSzPts val="1120"/>
              <a:buFont typeface="Trebuchet MS"/>
              <a:buNone/>
              <a:defRPr/>
            </a:lvl3pPr>
            <a:lvl4pPr marL="1828800" lvl="3" indent="-228600" algn="l">
              <a:spcBef>
                <a:spcPts val="1000"/>
              </a:spcBef>
              <a:spcAft>
                <a:spcPts val="0"/>
              </a:spcAft>
              <a:buSzPts val="960"/>
              <a:buFont typeface="Trebuchet MS"/>
              <a:buNone/>
              <a:defRPr/>
            </a:lvl4pPr>
            <a:lvl5pPr marL="2286000" lvl="4" indent="-228600" algn="l">
              <a:spcBef>
                <a:spcPts val="1000"/>
              </a:spcBef>
              <a:spcAft>
                <a:spcPts val="0"/>
              </a:spcAft>
              <a:buSzPts val="960"/>
              <a:buFont typeface="Trebuchet MS"/>
              <a:buNone/>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18" name="Google Shape;118;p61"/>
          <p:cNvSpPr txBox="1">
            <a:spLocks noGrp="1"/>
          </p:cNvSpPr>
          <p:nvPr>
            <p:ph type="body" idx="2"/>
          </p:nvPr>
        </p:nvSpPr>
        <p:spPr>
          <a:xfrm>
            <a:off x="677335" y="4527448"/>
            <a:ext cx="8596668" cy="151391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440"/>
              <a:buNone/>
              <a:defRPr sz="1800">
                <a:solidFill>
                  <a:srgbClr val="7F7F7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19" name="Google Shape;119;p61"/>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61"/>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fr-FR"/>
              <a:t>Conférence Crosne mai 2022</a:t>
            </a:r>
            <a:endParaRPr/>
          </a:p>
        </p:txBody>
      </p:sp>
      <p:sp>
        <p:nvSpPr>
          <p:cNvPr id="121" name="Google Shape;121;p61"/>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
        <p:nvSpPr>
          <p:cNvPr id="122" name="Google Shape;122;p61"/>
          <p:cNvSpPr txBox="1"/>
          <p:nvPr/>
        </p:nvSpPr>
        <p:spPr>
          <a:xfrm>
            <a:off x="541870" y="790378"/>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fr-FR" sz="8000">
                <a:solidFill>
                  <a:srgbClr val="BFE471"/>
                </a:solidFill>
                <a:latin typeface="Arial"/>
                <a:ea typeface="Arial"/>
                <a:cs typeface="Arial"/>
                <a:sym typeface="Arial"/>
              </a:rPr>
              <a:t>“</a:t>
            </a:r>
            <a:endParaRPr/>
          </a:p>
        </p:txBody>
      </p:sp>
      <p:sp>
        <p:nvSpPr>
          <p:cNvPr id="123" name="Google Shape;123;p61"/>
          <p:cNvSpPr txBox="1"/>
          <p:nvPr/>
        </p:nvSpPr>
        <p:spPr>
          <a:xfrm>
            <a:off x="8893011" y="2886556"/>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fr-FR" sz="8000">
                <a:solidFill>
                  <a:srgbClr val="BFE471"/>
                </a:solidFill>
                <a:latin typeface="Arial"/>
                <a:ea typeface="Arial"/>
                <a:cs typeface="Arial"/>
                <a:sym typeface="Arial"/>
              </a:rPr>
              <a:t>”</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Vrai ou faux">
  <p:cSld name="Vrai ou faux">
    <p:spTree>
      <p:nvGrpSpPr>
        <p:cNvPr id="1" name="Shape 124"/>
        <p:cNvGrpSpPr/>
        <p:nvPr/>
      </p:nvGrpSpPr>
      <p:grpSpPr>
        <a:xfrm>
          <a:off x="0" y="0"/>
          <a:ext cx="0" cy="0"/>
          <a:chOff x="0" y="0"/>
          <a:chExt cx="0" cy="0"/>
        </a:xfrm>
      </p:grpSpPr>
      <p:sp>
        <p:nvSpPr>
          <p:cNvPr id="125" name="Google Shape;125;p62"/>
          <p:cNvSpPr txBox="1">
            <a:spLocks noGrp="1"/>
          </p:cNvSpPr>
          <p:nvPr>
            <p:ph type="title"/>
          </p:nvPr>
        </p:nvSpPr>
        <p:spPr>
          <a:xfrm>
            <a:off x="685799" y="609600"/>
            <a:ext cx="8588203" cy="3022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62"/>
          <p:cNvSpPr txBox="1">
            <a:spLocks noGrp="1"/>
          </p:cNvSpPr>
          <p:nvPr>
            <p:ph type="body" idx="1"/>
          </p:nvPr>
        </p:nvSpPr>
        <p:spPr>
          <a:xfrm>
            <a:off x="677332" y="4013200"/>
            <a:ext cx="8596669" cy="514248"/>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Font typeface="Trebuchet MS"/>
              <a:buNone/>
              <a:defRPr sz="2400">
                <a:solidFill>
                  <a:schemeClr val="accent1"/>
                </a:solidFill>
              </a:defRPr>
            </a:lvl1pPr>
            <a:lvl2pPr marL="914400" lvl="1" indent="-228600" algn="l">
              <a:spcBef>
                <a:spcPts val="1000"/>
              </a:spcBef>
              <a:spcAft>
                <a:spcPts val="0"/>
              </a:spcAft>
              <a:buSzPts val="1280"/>
              <a:buFont typeface="Trebuchet MS"/>
              <a:buNone/>
              <a:defRPr/>
            </a:lvl2pPr>
            <a:lvl3pPr marL="1371600" lvl="2" indent="-228600" algn="l">
              <a:spcBef>
                <a:spcPts val="1000"/>
              </a:spcBef>
              <a:spcAft>
                <a:spcPts val="0"/>
              </a:spcAft>
              <a:buSzPts val="1120"/>
              <a:buFont typeface="Trebuchet MS"/>
              <a:buNone/>
              <a:defRPr/>
            </a:lvl3pPr>
            <a:lvl4pPr marL="1828800" lvl="3" indent="-228600" algn="l">
              <a:spcBef>
                <a:spcPts val="1000"/>
              </a:spcBef>
              <a:spcAft>
                <a:spcPts val="0"/>
              </a:spcAft>
              <a:buSzPts val="960"/>
              <a:buFont typeface="Trebuchet MS"/>
              <a:buNone/>
              <a:defRPr/>
            </a:lvl4pPr>
            <a:lvl5pPr marL="2286000" lvl="4" indent="-228600" algn="l">
              <a:spcBef>
                <a:spcPts val="1000"/>
              </a:spcBef>
              <a:spcAft>
                <a:spcPts val="0"/>
              </a:spcAft>
              <a:buSzPts val="960"/>
              <a:buFont typeface="Trebuchet MS"/>
              <a:buNone/>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27" name="Google Shape;127;p62"/>
          <p:cNvSpPr txBox="1">
            <a:spLocks noGrp="1"/>
          </p:cNvSpPr>
          <p:nvPr>
            <p:ph type="body" idx="2"/>
          </p:nvPr>
        </p:nvSpPr>
        <p:spPr>
          <a:xfrm>
            <a:off x="677335" y="4527448"/>
            <a:ext cx="8596668" cy="151391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440"/>
              <a:buNone/>
              <a:defRPr sz="1800">
                <a:solidFill>
                  <a:srgbClr val="7F7F7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28" name="Google Shape;128;p62"/>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62"/>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fr-FR"/>
              <a:t>Conférence Crosne mai 2022</a:t>
            </a:r>
            <a:endParaRPr/>
          </a:p>
        </p:txBody>
      </p:sp>
      <p:sp>
        <p:nvSpPr>
          <p:cNvPr id="130" name="Google Shape;130;p62"/>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re et texte vertical" type="vertTx">
  <p:cSld name="VERTICAL_TEXT">
    <p:spTree>
      <p:nvGrpSpPr>
        <p:cNvPr id="1" name="Shape 131"/>
        <p:cNvGrpSpPr/>
        <p:nvPr/>
      </p:nvGrpSpPr>
      <p:grpSpPr>
        <a:xfrm>
          <a:off x="0" y="0"/>
          <a:ext cx="0" cy="0"/>
          <a:chOff x="0" y="0"/>
          <a:chExt cx="0" cy="0"/>
        </a:xfrm>
      </p:grpSpPr>
      <p:sp>
        <p:nvSpPr>
          <p:cNvPr id="132" name="Google Shape;132;p63"/>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p63"/>
          <p:cNvSpPr txBox="1">
            <a:spLocks noGrp="1"/>
          </p:cNvSpPr>
          <p:nvPr>
            <p:ph type="body" idx="1"/>
          </p:nvPr>
        </p:nvSpPr>
        <p:spPr>
          <a:xfrm rot="5400000">
            <a:off x="3035281" y="-197358"/>
            <a:ext cx="3880773" cy="8596668"/>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34" name="Google Shape;134;p63"/>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63"/>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fr-FR"/>
              <a:t>Conférence Crosne mai 2022</a:t>
            </a:r>
            <a:endParaRPr/>
          </a:p>
        </p:txBody>
      </p:sp>
      <p:sp>
        <p:nvSpPr>
          <p:cNvPr id="136" name="Google Shape;136;p63"/>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re vertical et texte" type="vertTitleAndTx">
  <p:cSld name="VERTICAL_TITLE_AND_VERTICAL_TEXT">
    <p:spTree>
      <p:nvGrpSpPr>
        <p:cNvPr id="1" name="Shape 137"/>
        <p:cNvGrpSpPr/>
        <p:nvPr/>
      </p:nvGrpSpPr>
      <p:grpSpPr>
        <a:xfrm>
          <a:off x="0" y="0"/>
          <a:ext cx="0" cy="0"/>
          <a:chOff x="0" y="0"/>
          <a:chExt cx="0" cy="0"/>
        </a:xfrm>
      </p:grpSpPr>
      <p:sp>
        <p:nvSpPr>
          <p:cNvPr id="138" name="Google Shape;138;p64"/>
          <p:cNvSpPr txBox="1">
            <a:spLocks noGrp="1"/>
          </p:cNvSpPr>
          <p:nvPr>
            <p:ph type="title"/>
          </p:nvPr>
        </p:nvSpPr>
        <p:spPr>
          <a:xfrm rot="5400000">
            <a:off x="5994319" y="2582953"/>
            <a:ext cx="5251451" cy="1304743"/>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64"/>
          <p:cNvSpPr txBox="1">
            <a:spLocks noGrp="1"/>
          </p:cNvSpPr>
          <p:nvPr>
            <p:ph type="body" idx="1"/>
          </p:nvPr>
        </p:nvSpPr>
        <p:spPr>
          <a:xfrm rot="5400000">
            <a:off x="1581685" y="-294750"/>
            <a:ext cx="5251450" cy="7060150"/>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40" name="Google Shape;140;p64"/>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64"/>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fr-FR"/>
              <a:t>Conférence Crosne mai 2022</a:t>
            </a:r>
            <a:endParaRPr/>
          </a:p>
        </p:txBody>
      </p:sp>
      <p:sp>
        <p:nvSpPr>
          <p:cNvPr id="142" name="Google Shape;142;p64"/>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43"/>
        <p:cNvGrpSpPr/>
        <p:nvPr/>
      </p:nvGrpSpPr>
      <p:grpSpPr>
        <a:xfrm>
          <a:off x="0" y="0"/>
          <a:ext cx="0" cy="0"/>
          <a:chOff x="0" y="0"/>
          <a:chExt cx="0" cy="0"/>
        </a:xfrm>
      </p:grpSpPr>
      <p:sp>
        <p:nvSpPr>
          <p:cNvPr id="44" name="Google Shape;44;p50"/>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3600"/>
              <a:buFont typeface="Trebuchet MS"/>
              <a:buNone/>
              <a:defRPr sz="36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50"/>
          <p:cNvSpPr txBox="1">
            <a:spLocks noGrp="1"/>
          </p:cNvSpPr>
          <p:nvPr>
            <p:ph type="body" idx="1"/>
          </p:nvPr>
        </p:nvSpPr>
        <p:spPr>
          <a:xfrm>
            <a:off x="677334" y="2160589"/>
            <a:ext cx="8596668" cy="3880773"/>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46" name="Google Shape;46;p50"/>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50"/>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fr-FR"/>
              <a:t>Conférence Crosne mai 2022</a:t>
            </a:r>
            <a:endParaRPr/>
          </a:p>
        </p:txBody>
      </p:sp>
      <p:sp>
        <p:nvSpPr>
          <p:cNvPr id="48" name="Google Shape;48;p50"/>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eux contenus" type="twoObj">
  <p:cSld name="TWO_OBJECTS">
    <p:spTree>
      <p:nvGrpSpPr>
        <p:cNvPr id="1" name="Shape 49"/>
        <p:cNvGrpSpPr/>
        <p:nvPr/>
      </p:nvGrpSpPr>
      <p:grpSpPr>
        <a:xfrm>
          <a:off x="0" y="0"/>
          <a:ext cx="0" cy="0"/>
          <a:chOff x="0" y="0"/>
          <a:chExt cx="0" cy="0"/>
        </a:xfrm>
      </p:grpSpPr>
      <p:sp>
        <p:nvSpPr>
          <p:cNvPr id="50" name="Google Shape;50;p51"/>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51"/>
          <p:cNvSpPr txBox="1">
            <a:spLocks noGrp="1"/>
          </p:cNvSpPr>
          <p:nvPr>
            <p:ph type="body" idx="1"/>
          </p:nvPr>
        </p:nvSpPr>
        <p:spPr>
          <a:xfrm>
            <a:off x="677334" y="2160589"/>
            <a:ext cx="4184035" cy="3880772"/>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52" name="Google Shape;52;p51"/>
          <p:cNvSpPr txBox="1">
            <a:spLocks noGrp="1"/>
          </p:cNvSpPr>
          <p:nvPr>
            <p:ph type="body" idx="2"/>
          </p:nvPr>
        </p:nvSpPr>
        <p:spPr>
          <a:xfrm>
            <a:off x="5089970" y="2160589"/>
            <a:ext cx="4184034" cy="3880773"/>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53" name="Google Shape;53;p51"/>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51"/>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fr-FR"/>
              <a:t>Conférence Crosne mai 2022</a:t>
            </a:r>
            <a:endParaRPr/>
          </a:p>
        </p:txBody>
      </p:sp>
      <p:sp>
        <p:nvSpPr>
          <p:cNvPr id="55" name="Google Shape;55;p51"/>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aison" type="twoTxTwoObj">
  <p:cSld name="TWO_OBJECTS_WITH_TEXT">
    <p:spTree>
      <p:nvGrpSpPr>
        <p:cNvPr id="1" name="Shape 56"/>
        <p:cNvGrpSpPr/>
        <p:nvPr/>
      </p:nvGrpSpPr>
      <p:grpSpPr>
        <a:xfrm>
          <a:off x="0" y="0"/>
          <a:ext cx="0" cy="0"/>
          <a:chOff x="0" y="0"/>
          <a:chExt cx="0" cy="0"/>
        </a:xfrm>
      </p:grpSpPr>
      <p:sp>
        <p:nvSpPr>
          <p:cNvPr id="57" name="Google Shape;57;p52"/>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3600"/>
              <a:buFont typeface="Trebuchet MS"/>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52"/>
          <p:cNvSpPr txBox="1">
            <a:spLocks noGrp="1"/>
          </p:cNvSpPr>
          <p:nvPr>
            <p:ph type="body" idx="1"/>
          </p:nvPr>
        </p:nvSpPr>
        <p:spPr>
          <a:xfrm>
            <a:off x="675745" y="2160983"/>
            <a:ext cx="4185623"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59" name="Google Shape;59;p52"/>
          <p:cNvSpPr txBox="1">
            <a:spLocks noGrp="1"/>
          </p:cNvSpPr>
          <p:nvPr>
            <p:ph type="body" idx="2"/>
          </p:nvPr>
        </p:nvSpPr>
        <p:spPr>
          <a:xfrm>
            <a:off x="675745" y="2737245"/>
            <a:ext cx="4185623" cy="3304117"/>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60" name="Google Shape;60;p52"/>
          <p:cNvSpPr txBox="1">
            <a:spLocks noGrp="1"/>
          </p:cNvSpPr>
          <p:nvPr>
            <p:ph type="body" idx="3"/>
          </p:nvPr>
        </p:nvSpPr>
        <p:spPr>
          <a:xfrm>
            <a:off x="5088383" y="2160983"/>
            <a:ext cx="4185618"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61" name="Google Shape;61;p52"/>
          <p:cNvSpPr txBox="1">
            <a:spLocks noGrp="1"/>
          </p:cNvSpPr>
          <p:nvPr>
            <p:ph type="body" idx="4"/>
          </p:nvPr>
        </p:nvSpPr>
        <p:spPr>
          <a:xfrm>
            <a:off x="5088384" y="2737245"/>
            <a:ext cx="4185617" cy="3304117"/>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62" name="Google Shape;62;p52"/>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52"/>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fr-FR"/>
              <a:t>Conférence Crosne mai 2022</a:t>
            </a:r>
            <a:endParaRPr/>
          </a:p>
        </p:txBody>
      </p:sp>
      <p:sp>
        <p:nvSpPr>
          <p:cNvPr id="64" name="Google Shape;64;p52"/>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re de section" type="secHead">
  <p:cSld name="SECTION_HEADER">
    <p:spTree>
      <p:nvGrpSpPr>
        <p:cNvPr id="1" name="Shape 65"/>
        <p:cNvGrpSpPr/>
        <p:nvPr/>
      </p:nvGrpSpPr>
      <p:grpSpPr>
        <a:xfrm>
          <a:off x="0" y="0"/>
          <a:ext cx="0" cy="0"/>
          <a:chOff x="0" y="0"/>
          <a:chExt cx="0" cy="0"/>
        </a:xfrm>
      </p:grpSpPr>
      <p:sp>
        <p:nvSpPr>
          <p:cNvPr id="66" name="Google Shape;66;p53"/>
          <p:cNvSpPr txBox="1">
            <a:spLocks noGrp="1"/>
          </p:cNvSpPr>
          <p:nvPr>
            <p:ph type="title"/>
          </p:nvPr>
        </p:nvSpPr>
        <p:spPr>
          <a:xfrm>
            <a:off x="677335" y="2700867"/>
            <a:ext cx="8596668" cy="182658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4000"/>
              <a:buFont typeface="Trebuchet MS"/>
              <a:buNone/>
              <a:defRPr sz="40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53"/>
          <p:cNvSpPr txBox="1">
            <a:spLocks noGrp="1"/>
          </p:cNvSpPr>
          <p:nvPr>
            <p:ph type="body" idx="1"/>
          </p:nvPr>
        </p:nvSpPr>
        <p:spPr>
          <a:xfrm>
            <a:off x="677335" y="4527448"/>
            <a:ext cx="8596668" cy="860400"/>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600"/>
              <a:buNone/>
              <a:defRPr sz="2000">
                <a:solidFill>
                  <a:srgbClr val="7F7F7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68" name="Google Shape;68;p53"/>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53"/>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fr-FR"/>
              <a:t>Conférence Crosne mai 2022</a:t>
            </a:r>
            <a:endParaRPr/>
          </a:p>
        </p:txBody>
      </p:sp>
      <p:sp>
        <p:nvSpPr>
          <p:cNvPr id="70" name="Google Shape;70;p53"/>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re seul" type="titleOnly">
  <p:cSld name="TITLE_ONLY">
    <p:spTree>
      <p:nvGrpSpPr>
        <p:cNvPr id="1" name="Shape 71"/>
        <p:cNvGrpSpPr/>
        <p:nvPr/>
      </p:nvGrpSpPr>
      <p:grpSpPr>
        <a:xfrm>
          <a:off x="0" y="0"/>
          <a:ext cx="0" cy="0"/>
          <a:chOff x="0" y="0"/>
          <a:chExt cx="0" cy="0"/>
        </a:xfrm>
      </p:grpSpPr>
      <p:sp>
        <p:nvSpPr>
          <p:cNvPr id="72" name="Google Shape;72;p54"/>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54"/>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54"/>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fr-FR"/>
              <a:t>Conférence Crosne mai 2022</a:t>
            </a:r>
            <a:endParaRPr/>
          </a:p>
        </p:txBody>
      </p:sp>
      <p:sp>
        <p:nvSpPr>
          <p:cNvPr id="75" name="Google Shape;75;p54"/>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ide" type="blank">
  <p:cSld name="BLANK">
    <p:spTree>
      <p:nvGrpSpPr>
        <p:cNvPr id="1" name="Shape 76"/>
        <p:cNvGrpSpPr/>
        <p:nvPr/>
      </p:nvGrpSpPr>
      <p:grpSpPr>
        <a:xfrm>
          <a:off x="0" y="0"/>
          <a:ext cx="0" cy="0"/>
          <a:chOff x="0" y="0"/>
          <a:chExt cx="0" cy="0"/>
        </a:xfrm>
      </p:grpSpPr>
      <p:sp>
        <p:nvSpPr>
          <p:cNvPr id="77" name="Google Shape;77;p55"/>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55"/>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fr-FR"/>
              <a:t>Conférence Crosne mai 2022</a:t>
            </a:r>
            <a:endParaRPr/>
          </a:p>
        </p:txBody>
      </p:sp>
      <p:sp>
        <p:nvSpPr>
          <p:cNvPr id="79" name="Google Shape;79;p55"/>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u avec légende" type="objTx">
  <p:cSld name="OBJECT_WITH_CAPTION_TEXT">
    <p:spTree>
      <p:nvGrpSpPr>
        <p:cNvPr id="1" name="Shape 80"/>
        <p:cNvGrpSpPr/>
        <p:nvPr/>
      </p:nvGrpSpPr>
      <p:grpSpPr>
        <a:xfrm>
          <a:off x="0" y="0"/>
          <a:ext cx="0" cy="0"/>
          <a:chOff x="0" y="0"/>
          <a:chExt cx="0" cy="0"/>
        </a:xfrm>
      </p:grpSpPr>
      <p:sp>
        <p:nvSpPr>
          <p:cNvPr id="81" name="Google Shape;81;p56"/>
          <p:cNvSpPr txBox="1">
            <a:spLocks noGrp="1"/>
          </p:cNvSpPr>
          <p:nvPr>
            <p:ph type="title"/>
          </p:nvPr>
        </p:nvSpPr>
        <p:spPr>
          <a:xfrm>
            <a:off x="677334" y="1498604"/>
            <a:ext cx="3854528" cy="1278466"/>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2000"/>
              <a:buFont typeface="Trebuchet MS"/>
              <a:buNone/>
              <a:defRPr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56"/>
          <p:cNvSpPr txBox="1">
            <a:spLocks noGrp="1"/>
          </p:cNvSpPr>
          <p:nvPr>
            <p:ph type="body" idx="1"/>
          </p:nvPr>
        </p:nvSpPr>
        <p:spPr>
          <a:xfrm>
            <a:off x="4760461" y="514924"/>
            <a:ext cx="4513541" cy="5526437"/>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83" name="Google Shape;83;p56"/>
          <p:cNvSpPr txBox="1">
            <a:spLocks noGrp="1"/>
          </p:cNvSpPr>
          <p:nvPr>
            <p:ph type="body" idx="2"/>
          </p:nvPr>
        </p:nvSpPr>
        <p:spPr>
          <a:xfrm>
            <a:off x="677334" y="2777069"/>
            <a:ext cx="3854528" cy="2584449"/>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1120"/>
              <a:buNone/>
              <a:defRPr sz="1400"/>
            </a:lvl2pPr>
            <a:lvl3pPr marL="1371600" lvl="2" indent="-228600" algn="l">
              <a:spcBef>
                <a:spcPts val="1000"/>
              </a:spcBef>
              <a:spcAft>
                <a:spcPts val="0"/>
              </a:spcAft>
              <a:buSzPts val="960"/>
              <a:buNone/>
              <a:defRPr sz="1200"/>
            </a:lvl3pPr>
            <a:lvl4pPr marL="1828800" lvl="3" indent="-228600" algn="l">
              <a:spcBef>
                <a:spcPts val="1000"/>
              </a:spcBef>
              <a:spcAft>
                <a:spcPts val="0"/>
              </a:spcAft>
              <a:buSzPts val="800"/>
              <a:buNone/>
              <a:defRPr sz="1000"/>
            </a:lvl4pPr>
            <a:lvl5pPr marL="2286000" lvl="4" indent="-228600" algn="l">
              <a:spcBef>
                <a:spcPts val="1000"/>
              </a:spcBef>
              <a:spcAft>
                <a:spcPts val="0"/>
              </a:spcAft>
              <a:buSzPts val="800"/>
              <a:buNone/>
              <a:defRPr sz="1000"/>
            </a:lvl5pPr>
            <a:lvl6pPr marL="2743200" lvl="5" indent="-228600" algn="l">
              <a:spcBef>
                <a:spcPts val="1000"/>
              </a:spcBef>
              <a:spcAft>
                <a:spcPts val="0"/>
              </a:spcAft>
              <a:buSzPts val="800"/>
              <a:buNone/>
              <a:defRPr sz="1000"/>
            </a:lvl6pPr>
            <a:lvl7pPr marL="3200400" lvl="6" indent="-228600" algn="l">
              <a:spcBef>
                <a:spcPts val="1000"/>
              </a:spcBef>
              <a:spcAft>
                <a:spcPts val="0"/>
              </a:spcAft>
              <a:buSzPts val="800"/>
              <a:buNone/>
              <a:defRPr sz="1000"/>
            </a:lvl7pPr>
            <a:lvl8pPr marL="3657600" lvl="7" indent="-228600" algn="l">
              <a:spcBef>
                <a:spcPts val="1000"/>
              </a:spcBef>
              <a:spcAft>
                <a:spcPts val="0"/>
              </a:spcAft>
              <a:buSzPts val="800"/>
              <a:buNone/>
              <a:defRPr sz="1000"/>
            </a:lvl8pPr>
            <a:lvl9pPr marL="4114800" lvl="8" indent="-228600" algn="l">
              <a:spcBef>
                <a:spcPts val="1000"/>
              </a:spcBef>
              <a:spcAft>
                <a:spcPts val="0"/>
              </a:spcAft>
              <a:buSzPts val="800"/>
              <a:buNone/>
              <a:defRPr sz="1000"/>
            </a:lvl9pPr>
          </a:lstStyle>
          <a:p>
            <a:endParaRPr/>
          </a:p>
        </p:txBody>
      </p:sp>
      <p:sp>
        <p:nvSpPr>
          <p:cNvPr id="84" name="Google Shape;84;p56"/>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56"/>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fr-FR"/>
              <a:t>Conférence Crosne mai 2022</a:t>
            </a:r>
            <a:endParaRPr/>
          </a:p>
        </p:txBody>
      </p:sp>
      <p:sp>
        <p:nvSpPr>
          <p:cNvPr id="86" name="Google Shape;86;p56"/>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 avec légende" type="picTx">
  <p:cSld name="PICTURE_WITH_CAPTION_TEXT">
    <p:spTree>
      <p:nvGrpSpPr>
        <p:cNvPr id="1" name="Shape 87"/>
        <p:cNvGrpSpPr/>
        <p:nvPr/>
      </p:nvGrpSpPr>
      <p:grpSpPr>
        <a:xfrm>
          <a:off x="0" y="0"/>
          <a:ext cx="0" cy="0"/>
          <a:chOff x="0" y="0"/>
          <a:chExt cx="0" cy="0"/>
        </a:xfrm>
      </p:grpSpPr>
      <p:sp>
        <p:nvSpPr>
          <p:cNvPr id="88" name="Google Shape;88;p57"/>
          <p:cNvSpPr txBox="1">
            <a:spLocks noGrp="1"/>
          </p:cNvSpPr>
          <p:nvPr>
            <p:ph type="title"/>
          </p:nvPr>
        </p:nvSpPr>
        <p:spPr>
          <a:xfrm>
            <a:off x="677334" y="4800600"/>
            <a:ext cx="8596667"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2400"/>
              <a:buFont typeface="Trebuchet MS"/>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57"/>
          <p:cNvSpPr>
            <a:spLocks noGrp="1"/>
          </p:cNvSpPr>
          <p:nvPr>
            <p:ph type="pic" idx="2"/>
          </p:nvPr>
        </p:nvSpPr>
        <p:spPr>
          <a:xfrm>
            <a:off x="677334" y="609600"/>
            <a:ext cx="8596668" cy="3845718"/>
          </a:xfrm>
          <a:prstGeom prst="rect">
            <a:avLst/>
          </a:prstGeom>
          <a:noFill/>
          <a:ln>
            <a:noFill/>
          </a:ln>
        </p:spPr>
      </p:sp>
      <p:sp>
        <p:nvSpPr>
          <p:cNvPr id="90" name="Google Shape;90;p57"/>
          <p:cNvSpPr txBox="1">
            <a:spLocks noGrp="1"/>
          </p:cNvSpPr>
          <p:nvPr>
            <p:ph type="body" idx="1"/>
          </p:nvPr>
        </p:nvSpPr>
        <p:spPr>
          <a:xfrm>
            <a:off x="677334" y="5367338"/>
            <a:ext cx="8596667" cy="67402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960"/>
              <a:buNone/>
              <a:defRPr sz="12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91" name="Google Shape;91;p57"/>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57"/>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fr-FR"/>
              <a:t>Conférence Crosne mai 2022</a:t>
            </a:r>
            <a:endParaRPr/>
          </a:p>
        </p:txBody>
      </p:sp>
      <p:sp>
        <p:nvSpPr>
          <p:cNvPr id="93" name="Google Shape;93;p57"/>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grpSp>
        <p:nvGrpSpPr>
          <p:cNvPr id="10" name="Google Shape;10;p48"/>
          <p:cNvGrpSpPr/>
          <p:nvPr/>
        </p:nvGrpSpPr>
        <p:grpSpPr>
          <a:xfrm>
            <a:off x="0" y="-8467"/>
            <a:ext cx="12192000" cy="6866467"/>
            <a:chOff x="0" y="-8467"/>
            <a:chExt cx="12192000" cy="6866467"/>
          </a:xfrm>
        </p:grpSpPr>
        <p:cxnSp>
          <p:nvCxnSpPr>
            <p:cNvPr id="11" name="Google Shape;11;p48"/>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12" name="Google Shape;12;p48"/>
            <p:cNvCxnSpPr/>
            <p:nvPr/>
          </p:nvCxnSpPr>
          <p:spPr>
            <a:xfrm flipH="1">
              <a:off x="7425267" y="3681413"/>
              <a:ext cx="4763558" cy="3176587"/>
            </a:xfrm>
            <a:prstGeom prst="straightConnector1">
              <a:avLst/>
            </a:prstGeom>
            <a:noFill/>
            <a:ln w="9525" cap="flat" cmpd="sng">
              <a:solidFill>
                <a:srgbClr val="D8D8D8"/>
              </a:solidFill>
              <a:prstDash val="solid"/>
              <a:round/>
              <a:headEnd type="none" w="sm" len="sm"/>
              <a:tailEnd type="none" w="sm" len="sm"/>
            </a:ln>
          </p:spPr>
        </p:cxnSp>
        <p:sp>
          <p:nvSpPr>
            <p:cNvPr id="13" name="Google Shape;13;p48"/>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3"/>
              </a:schemeClr>
            </a:solidFill>
            <a:ln>
              <a:noFill/>
            </a:ln>
          </p:spPr>
        </p:sp>
        <p:sp>
          <p:nvSpPr>
            <p:cNvPr id="14" name="Google Shape;14;p48"/>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15" name="Google Shape;15;p48"/>
            <p:cNvSpPr/>
            <p:nvPr/>
          </p:nvSpPr>
          <p:spPr>
            <a:xfrm>
              <a:off x="8932333" y="3048000"/>
              <a:ext cx="3259667" cy="3810000"/>
            </a:xfrm>
            <a:prstGeom prst="triangle">
              <a:avLst>
                <a:gd name="adj" fmla="val 100000"/>
              </a:avLst>
            </a:prstGeom>
            <a:solidFill>
              <a:schemeClr val="accent2">
                <a:alpha val="71764"/>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48"/>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9803"/>
              </a:srgbClr>
            </a:solidFill>
            <a:ln>
              <a:noFill/>
            </a:ln>
          </p:spPr>
        </p:sp>
        <p:sp>
          <p:nvSpPr>
            <p:cNvPr id="17" name="Google Shape;17;p48"/>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9803"/>
              </a:srgbClr>
            </a:solidFill>
            <a:ln>
              <a:noFill/>
            </a:ln>
          </p:spPr>
        </p:sp>
        <p:sp>
          <p:nvSpPr>
            <p:cNvPr id="18" name="Google Shape;18;p48"/>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705"/>
              </a:schemeClr>
            </a:solidFill>
            <a:ln>
              <a:noFill/>
            </a:ln>
          </p:spPr>
        </p:sp>
        <p:sp>
          <p:nvSpPr>
            <p:cNvPr id="19" name="Google Shape;19;p48"/>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48"/>
            <p:cNvSpPr/>
            <p:nvPr/>
          </p:nvSpPr>
          <p:spPr>
            <a:xfrm>
              <a:off x="0" y="4013200"/>
              <a:ext cx="448733" cy="2844800"/>
            </a:xfrm>
            <a:prstGeom prst="triangle">
              <a:avLst>
                <a:gd name="adj" fmla="val 0"/>
              </a:avLst>
            </a:pr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21;p48"/>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chemeClr val="accent1"/>
              </a:buClr>
              <a:buSzPts val="3600"/>
              <a:buFont typeface="Trebuchet MS"/>
              <a:buNone/>
              <a:defRPr sz="3600" b="0" i="0" u="none" strike="noStrike" cap="none">
                <a:solidFill>
                  <a:schemeClr val="accent1"/>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22" name="Google Shape;22;p48"/>
          <p:cNvSpPr txBox="1">
            <a:spLocks noGrp="1"/>
          </p:cNvSpPr>
          <p:nvPr>
            <p:ph type="body" idx="1"/>
          </p:nvPr>
        </p:nvSpPr>
        <p:spPr>
          <a:xfrm>
            <a:off x="677334" y="2160589"/>
            <a:ext cx="8596668" cy="3880773"/>
          </a:xfrm>
          <a:prstGeom prst="rect">
            <a:avLst/>
          </a:prstGeom>
          <a:noFill/>
          <a:ln>
            <a:noFill/>
          </a:ln>
        </p:spPr>
        <p:txBody>
          <a:bodyPr spcFirstLastPara="1" wrap="square" lIns="91425" tIns="45700" rIns="91425" bIns="45700" anchor="t" anchorCtr="0">
            <a:normAutofit/>
          </a:bodyPr>
          <a:lstStyle>
            <a:lvl1pPr marL="457200" marR="0" lvl="0" indent="-320040" algn="l" rtl="0">
              <a:spcBef>
                <a:spcPts val="1000"/>
              </a:spcBef>
              <a:spcAft>
                <a:spcPts val="0"/>
              </a:spcAft>
              <a:buClr>
                <a:schemeClr val="accent1"/>
              </a:buClr>
              <a:buSzPts val="1440"/>
              <a:buFont typeface="Noto Sans Symbols"/>
              <a:buChar char="►"/>
              <a:defRPr sz="1800" b="0" i="0" u="none" strike="noStrike" cap="none">
                <a:solidFill>
                  <a:srgbClr val="3F3F3F"/>
                </a:solidFill>
                <a:latin typeface="Trebuchet MS"/>
                <a:ea typeface="Trebuchet MS"/>
                <a:cs typeface="Trebuchet MS"/>
                <a:sym typeface="Trebuchet MS"/>
              </a:defRPr>
            </a:lvl1pPr>
            <a:lvl2pPr marL="914400" marR="0" lvl="1" indent="-309880" algn="l" rtl="0">
              <a:spcBef>
                <a:spcPts val="1000"/>
              </a:spcBef>
              <a:spcAft>
                <a:spcPts val="0"/>
              </a:spcAft>
              <a:buClr>
                <a:schemeClr val="accent1"/>
              </a:buClr>
              <a:buSzPts val="1280"/>
              <a:buFont typeface="Noto Sans Symbols"/>
              <a:buChar char="►"/>
              <a:defRPr sz="1600" b="0" i="0" u="none" strike="noStrike" cap="none">
                <a:solidFill>
                  <a:srgbClr val="3F3F3F"/>
                </a:solidFill>
                <a:latin typeface="Trebuchet MS"/>
                <a:ea typeface="Trebuchet MS"/>
                <a:cs typeface="Trebuchet MS"/>
                <a:sym typeface="Trebuchet MS"/>
              </a:defRPr>
            </a:lvl2pPr>
            <a:lvl3pPr marL="1371600" marR="0" lvl="2" indent="-299719" algn="l" rtl="0">
              <a:spcBef>
                <a:spcPts val="1000"/>
              </a:spcBef>
              <a:spcAft>
                <a:spcPts val="0"/>
              </a:spcAft>
              <a:buClr>
                <a:schemeClr val="accent1"/>
              </a:buClr>
              <a:buSzPts val="1120"/>
              <a:buFont typeface="Noto Sans Symbols"/>
              <a:buChar char="►"/>
              <a:defRPr sz="1400" b="0" i="0" u="none" strike="noStrike" cap="none">
                <a:solidFill>
                  <a:srgbClr val="3F3F3F"/>
                </a:solidFill>
                <a:latin typeface="Trebuchet MS"/>
                <a:ea typeface="Trebuchet MS"/>
                <a:cs typeface="Trebuchet MS"/>
                <a:sym typeface="Trebuchet MS"/>
              </a:defRPr>
            </a:lvl3pPr>
            <a:lvl4pPr marL="1828800" marR="0" lvl="3"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4pPr>
            <a:lvl5pPr marL="2286000" marR="0" lvl="4"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5pPr>
            <a:lvl6pPr marL="2743200" marR="0" lvl="5"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6pPr>
            <a:lvl7pPr marL="3200400" marR="0" lvl="6"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7pPr>
            <a:lvl8pPr marL="3657600" marR="0" lvl="7"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8pPr>
            <a:lvl9pPr marL="4114800" marR="0" lvl="8"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9pPr>
          </a:lstStyle>
          <a:p>
            <a:endParaRPr/>
          </a:p>
        </p:txBody>
      </p:sp>
      <p:sp>
        <p:nvSpPr>
          <p:cNvPr id="23" name="Google Shape;23;p48"/>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900" b="0" i="0" u="none" strike="noStrike" cap="none">
                <a:solidFill>
                  <a:srgbClr val="888888"/>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24" name="Google Shape;24;p48"/>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r>
              <a:rPr lang="fr-FR"/>
              <a:t>Conférence Crosne mai 2022</a:t>
            </a:r>
            <a:endParaRPr/>
          </a:p>
        </p:txBody>
      </p:sp>
      <p:sp>
        <p:nvSpPr>
          <p:cNvPr id="25" name="Google Shape;25;p48"/>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chemeClr val="accent1"/>
                </a:solidFill>
                <a:latin typeface="Trebuchet MS"/>
                <a:ea typeface="Trebuchet MS"/>
                <a:cs typeface="Trebuchet MS"/>
                <a:sym typeface="Trebuchet MS"/>
              </a:defRPr>
            </a:lvl1pPr>
            <a:lvl2pPr marL="0" marR="0" lvl="1" indent="0" algn="r" rtl="0">
              <a:spcBef>
                <a:spcPts val="0"/>
              </a:spcBef>
              <a:buNone/>
              <a:defRPr sz="900" b="0" i="0" u="none" strike="noStrike" cap="none">
                <a:solidFill>
                  <a:schemeClr val="accent1"/>
                </a:solidFill>
                <a:latin typeface="Trebuchet MS"/>
                <a:ea typeface="Trebuchet MS"/>
                <a:cs typeface="Trebuchet MS"/>
                <a:sym typeface="Trebuchet MS"/>
              </a:defRPr>
            </a:lvl2pPr>
            <a:lvl3pPr marL="0" marR="0" lvl="2" indent="0" algn="r" rtl="0">
              <a:spcBef>
                <a:spcPts val="0"/>
              </a:spcBef>
              <a:buNone/>
              <a:defRPr sz="900" b="0" i="0" u="none" strike="noStrike" cap="none">
                <a:solidFill>
                  <a:schemeClr val="accent1"/>
                </a:solidFill>
                <a:latin typeface="Trebuchet MS"/>
                <a:ea typeface="Trebuchet MS"/>
                <a:cs typeface="Trebuchet MS"/>
                <a:sym typeface="Trebuchet MS"/>
              </a:defRPr>
            </a:lvl3pPr>
            <a:lvl4pPr marL="0" marR="0" lvl="3" indent="0" algn="r" rtl="0">
              <a:spcBef>
                <a:spcPts val="0"/>
              </a:spcBef>
              <a:buNone/>
              <a:defRPr sz="900" b="0" i="0" u="none" strike="noStrike" cap="none">
                <a:solidFill>
                  <a:schemeClr val="accent1"/>
                </a:solidFill>
                <a:latin typeface="Trebuchet MS"/>
                <a:ea typeface="Trebuchet MS"/>
                <a:cs typeface="Trebuchet MS"/>
                <a:sym typeface="Trebuchet MS"/>
              </a:defRPr>
            </a:lvl4pPr>
            <a:lvl5pPr marL="0" marR="0" lvl="4" indent="0" algn="r" rtl="0">
              <a:spcBef>
                <a:spcPts val="0"/>
              </a:spcBef>
              <a:buNone/>
              <a:defRPr sz="900" b="0" i="0" u="none" strike="noStrike" cap="none">
                <a:solidFill>
                  <a:schemeClr val="accent1"/>
                </a:solidFill>
                <a:latin typeface="Trebuchet MS"/>
                <a:ea typeface="Trebuchet MS"/>
                <a:cs typeface="Trebuchet MS"/>
                <a:sym typeface="Trebuchet MS"/>
              </a:defRPr>
            </a:lvl5pPr>
            <a:lvl6pPr marL="0" marR="0" lvl="5" indent="0" algn="r" rtl="0">
              <a:spcBef>
                <a:spcPts val="0"/>
              </a:spcBef>
              <a:buNone/>
              <a:defRPr sz="900" b="0" i="0" u="none" strike="noStrike" cap="none">
                <a:solidFill>
                  <a:schemeClr val="accent1"/>
                </a:solidFill>
                <a:latin typeface="Trebuchet MS"/>
                <a:ea typeface="Trebuchet MS"/>
                <a:cs typeface="Trebuchet MS"/>
                <a:sym typeface="Trebuchet MS"/>
              </a:defRPr>
            </a:lvl6pPr>
            <a:lvl7pPr marL="0" marR="0" lvl="6" indent="0" algn="r" rtl="0">
              <a:spcBef>
                <a:spcPts val="0"/>
              </a:spcBef>
              <a:buNone/>
              <a:defRPr sz="900" b="0" i="0" u="none" strike="noStrike" cap="none">
                <a:solidFill>
                  <a:schemeClr val="accent1"/>
                </a:solidFill>
                <a:latin typeface="Trebuchet MS"/>
                <a:ea typeface="Trebuchet MS"/>
                <a:cs typeface="Trebuchet MS"/>
                <a:sym typeface="Trebuchet MS"/>
              </a:defRPr>
            </a:lvl7pPr>
            <a:lvl8pPr marL="0" marR="0" lvl="7" indent="0" algn="r" rtl="0">
              <a:spcBef>
                <a:spcPts val="0"/>
              </a:spcBef>
              <a:buNone/>
              <a:defRPr sz="900" b="0" i="0" u="none" strike="noStrike" cap="none">
                <a:solidFill>
                  <a:schemeClr val="accent1"/>
                </a:solidFill>
                <a:latin typeface="Trebuchet MS"/>
                <a:ea typeface="Trebuchet MS"/>
                <a:cs typeface="Trebuchet MS"/>
                <a:sym typeface="Trebuchet MS"/>
              </a:defRPr>
            </a:lvl8pPr>
            <a:lvl9pPr marL="0" marR="0" lvl="8" indent="0" algn="r" rtl="0">
              <a:spcBef>
                <a:spcPts val="0"/>
              </a:spcBef>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fr-FR"/>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hyperlink" Target="https://inpn.mnhn.fr/zone/znieff/110001610"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12.xml.rels><?xml version="1.0" encoding="UTF-8" standalone="yes"?>
<Relationships xmlns="http://schemas.openxmlformats.org/package/2006/relationships"><Relationship Id="rId8" Type="http://schemas.openxmlformats.org/officeDocument/2006/relationships/hyperlink" Target="https://commons.wikimedia.org/wiki/User:D%C3%BBrzan_c%C3%AErano" TargetMode="External"/><Relationship Id="rId3" Type="http://schemas.openxmlformats.org/officeDocument/2006/relationships/image" Target="../media/image28.jp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hyperlink" Target="https://commons.wikimedia.org/w/index.php?title=User:Bildflut&amp;action=edit&amp;redlink=1" TargetMode="External"/><Relationship Id="rId5" Type="http://schemas.openxmlformats.org/officeDocument/2006/relationships/hyperlink" Target="http://www.fotocommunity.de/pc/pc/display/12814057" TargetMode="External"/><Relationship Id="rId4" Type="http://schemas.openxmlformats.org/officeDocument/2006/relationships/image" Target="../media/image29.png"/><Relationship Id="rId9" Type="http://schemas.openxmlformats.org/officeDocument/2006/relationships/hyperlink" Target="https://upload.wikimedia.org/wikipedia/commons/c/c1/%C5%9Eivanxap%C3%AEnok.jpg"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s://commons.wikimedia.org/wiki/User:Hectonichus" TargetMode="External"/><Relationship Id="rId3" Type="http://schemas.openxmlformats.org/officeDocument/2006/relationships/image" Target="../media/image31.png"/><Relationship Id="rId7" Type="http://schemas.openxmlformats.org/officeDocument/2006/relationships/hyperlink" Target="https://commons.wikimedia.org/wiki/User:MichaD"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jpg"/><Relationship Id="rId10" Type="http://schemas.openxmlformats.org/officeDocument/2006/relationships/hyperlink" Target="https://www.flickr.com/people/65695019@N07" TargetMode="External"/><Relationship Id="rId4" Type="http://schemas.openxmlformats.org/officeDocument/2006/relationships/image" Target="../media/image32.jpg"/><Relationship Id="rId9" Type="http://schemas.openxmlformats.org/officeDocument/2006/relationships/hyperlink" Target="https://www.flickr.com/people/9082612@N05"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5.tmp"/><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47.jpeg"/><Relationship Id="rId3" Type="http://schemas.openxmlformats.org/officeDocument/2006/relationships/image" Target="../media/image37.jpeg"/><Relationship Id="rId7" Type="http://schemas.openxmlformats.org/officeDocument/2006/relationships/image" Target="../media/image41.png"/><Relationship Id="rId12" Type="http://schemas.openxmlformats.org/officeDocument/2006/relationships/image" Target="../media/image46.jpeg"/><Relationship Id="rId2" Type="http://schemas.openxmlformats.org/officeDocument/2006/relationships/image" Target="../media/image36.tmp"/><Relationship Id="rId1" Type="http://schemas.openxmlformats.org/officeDocument/2006/relationships/slideLayout" Target="../slideLayouts/slideLayout2.xml"/><Relationship Id="rId6" Type="http://schemas.openxmlformats.org/officeDocument/2006/relationships/image" Target="../media/image40.jpeg"/><Relationship Id="rId11" Type="http://schemas.openxmlformats.org/officeDocument/2006/relationships/image" Target="../media/image45.png"/><Relationship Id="rId5" Type="http://schemas.openxmlformats.org/officeDocument/2006/relationships/image" Target="../media/image39.jpe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jpeg"/><Relationship Id="rId14" Type="http://schemas.openxmlformats.org/officeDocument/2006/relationships/image" Target="../media/image48.jpe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5.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4.jpg"/><Relationship Id="rId5" Type="http://schemas.openxmlformats.org/officeDocument/2006/relationships/image" Target="../media/image53.jpeg"/><Relationship Id="rId4" Type="http://schemas.openxmlformats.org/officeDocument/2006/relationships/image" Target="../media/image52.jpg"/></Relationships>
</file>

<file path=ppt/slides/_rels/slide1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9.jpg"/><Relationship Id="rId5" Type="http://schemas.openxmlformats.org/officeDocument/2006/relationships/image" Target="../media/image58.jpg"/><Relationship Id="rId4" Type="http://schemas.openxmlformats.org/officeDocument/2006/relationships/image" Target="../media/image57.jp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65.png"/><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2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jp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78.jpg"/><Relationship Id="rId5" Type="http://schemas.openxmlformats.org/officeDocument/2006/relationships/image" Target="../media/image77.jpg"/><Relationship Id="rId4" Type="http://schemas.openxmlformats.org/officeDocument/2006/relationships/image" Target="../media/image76.jpg"/></Relationships>
</file>

<file path=ppt/slides/_rels/slide3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3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https://www.youtube.com/watch?v=0TPucD3SDvg"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png"/></Relationships>
</file>

<file path=ppt/slides/_rels/slide35.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87.jpg"/><Relationship Id="rId7" Type="http://schemas.openxmlformats.org/officeDocument/2006/relationships/image" Target="../media/image91.jp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90.jpg"/><Relationship Id="rId5" Type="http://schemas.openxmlformats.org/officeDocument/2006/relationships/image" Target="../media/image89.jpg"/><Relationship Id="rId4" Type="http://schemas.openxmlformats.org/officeDocument/2006/relationships/image" Target="../media/image88.jpg"/></Relationships>
</file>

<file path=ppt/slides/_rels/slide36.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96.jpeg"/><Relationship Id="rId5" Type="http://schemas.openxmlformats.org/officeDocument/2006/relationships/image" Target="../media/image95.png"/><Relationship Id="rId4" Type="http://schemas.openxmlformats.org/officeDocument/2006/relationships/image" Target="../media/image94.png"/></Relationships>
</file>

<file path=ppt/slides/_rels/slide37.xml.rels><?xml version="1.0" encoding="UTF-8" standalone="yes"?>
<Relationships xmlns="http://schemas.openxmlformats.org/package/2006/relationships"><Relationship Id="rId2" Type="http://schemas.openxmlformats.org/officeDocument/2006/relationships/image" Target="../media/image98.tmp"/><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9.jpg"/><Relationship Id="rId7" Type="http://schemas.openxmlformats.org/officeDocument/2006/relationships/image" Target="../media/image103.jp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02.jpg"/><Relationship Id="rId5" Type="http://schemas.openxmlformats.org/officeDocument/2006/relationships/image" Target="../media/image101.jpg"/><Relationship Id="rId4" Type="http://schemas.openxmlformats.org/officeDocument/2006/relationships/image" Target="../media/image100.jp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110.jpg"/><Relationship Id="rId3" Type="http://schemas.openxmlformats.org/officeDocument/2006/relationships/image" Target="../media/image105.jpg"/><Relationship Id="rId7" Type="http://schemas.openxmlformats.org/officeDocument/2006/relationships/image" Target="../media/image109.jp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08.jpg"/><Relationship Id="rId5" Type="http://schemas.openxmlformats.org/officeDocument/2006/relationships/image" Target="../media/image107.jpg"/><Relationship Id="rId10" Type="http://schemas.openxmlformats.org/officeDocument/2006/relationships/image" Target="../media/image112.jpg"/><Relationship Id="rId4" Type="http://schemas.openxmlformats.org/officeDocument/2006/relationships/image" Target="../media/image106.jpg"/><Relationship Id="rId9" Type="http://schemas.openxmlformats.org/officeDocument/2006/relationships/image" Target="../media/image111.jpg"/></Relationships>
</file>

<file path=ppt/slides/_rels/slide4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65.png"/><Relationship Id="rId1" Type="http://schemas.openxmlformats.org/officeDocument/2006/relationships/slideLayout" Target="../slideLayouts/slideLayout2.xml"/><Relationship Id="rId5" Type="http://schemas.openxmlformats.org/officeDocument/2006/relationships/image" Target="../media/image115.jpeg"/><Relationship Id="rId4" Type="http://schemas.openxmlformats.org/officeDocument/2006/relationships/image" Target="../media/image114.jpeg"/></Relationships>
</file>

<file path=ppt/slides/_rels/slide44.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18.png"/><Relationship Id="rId7" Type="http://schemas.openxmlformats.org/officeDocument/2006/relationships/image" Target="../media/image122.tmp"/><Relationship Id="rId2" Type="http://schemas.openxmlformats.org/officeDocument/2006/relationships/image" Target="../media/image117.tmp"/><Relationship Id="rId1" Type="http://schemas.openxmlformats.org/officeDocument/2006/relationships/slideLayout" Target="../slideLayouts/slideLayout2.xml"/><Relationship Id="rId6" Type="http://schemas.openxmlformats.org/officeDocument/2006/relationships/image" Target="../media/image121.png"/><Relationship Id="rId5" Type="http://schemas.openxmlformats.org/officeDocument/2006/relationships/image" Target="../media/image120.jpeg"/><Relationship Id="rId4" Type="http://schemas.openxmlformats.org/officeDocument/2006/relationships/image" Target="../media/image119.png"/></Relationships>
</file>

<file path=ppt/slides/_rels/slide4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128.jpg"/><Relationship Id="rId3" Type="http://schemas.openxmlformats.org/officeDocument/2006/relationships/hyperlink" Target="https://studio.youtube.com/video/v4zPwl1rRkM/edit" TargetMode="External"/><Relationship Id="rId7" Type="http://schemas.openxmlformats.org/officeDocument/2006/relationships/image" Target="../media/image127.jp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26.jpg"/><Relationship Id="rId5" Type="http://schemas.openxmlformats.org/officeDocument/2006/relationships/image" Target="../media/image125.jpg"/><Relationship Id="rId4" Type="http://schemas.openxmlformats.org/officeDocument/2006/relationships/image" Target="../media/image124.jpg"/></Relationships>
</file>

<file path=ppt/slides/_rels/slide48.xml.rels><?xml version="1.0" encoding="UTF-8" standalone="yes"?>
<Relationships xmlns="http://schemas.openxmlformats.org/package/2006/relationships"><Relationship Id="rId3" Type="http://schemas.openxmlformats.org/officeDocument/2006/relationships/image" Target="../media/image129.tmp"/><Relationship Id="rId2" Type="http://schemas.openxmlformats.org/officeDocument/2006/relationships/hyperlink" Target="https://www.youtube.com/watch?v=xbxYlTGAxjI"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31.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hyperlink" Target="https://vigneux91.fr/la-ville/histoire-patrimoine/la-foret-de-senart-chargee-dhistoire/" TargetMode="Externa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g"/><Relationship Id="rId1" Type="http://schemas.openxmlformats.org/officeDocument/2006/relationships/slideLayout" Target="../slideLayouts/slideLayout2.xml"/><Relationship Id="rId4" Type="http://schemas.openxmlformats.org/officeDocument/2006/relationships/image" Target="../media/image134.jpeg"/></Relationships>
</file>

<file path=ppt/slides/_rels/slide52.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g"/><Relationship Id="rId1" Type="http://schemas.openxmlformats.org/officeDocument/2006/relationships/slideLayout" Target="../slideLayouts/slideLayout2.xml"/><Relationship Id="rId4" Type="http://schemas.openxmlformats.org/officeDocument/2006/relationships/image" Target="../media/image134.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hyperlink" Target="https://www.facebook.com/groups/foretdesenart"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remonterletemps.ign.fr/"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www.delcampe.net/" TargetMode="External"/><Relationship Id="rId5" Type="http://schemas.openxmlformats.org/officeDocument/2006/relationships/image" Target="../media/image11.jpg"/><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jpg"/><Relationship Id="rId7" Type="http://schemas.openxmlformats.org/officeDocument/2006/relationships/hyperlink" Target="https://www.delcampe.net/"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1"/>
          <p:cNvSpPr txBox="1">
            <a:spLocks noGrp="1"/>
          </p:cNvSpPr>
          <p:nvPr>
            <p:ph type="ctrTitle"/>
          </p:nvPr>
        </p:nvSpPr>
        <p:spPr>
          <a:xfrm>
            <a:off x="1397459" y="1456634"/>
            <a:ext cx="7766936" cy="1646302"/>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accent1"/>
              </a:buClr>
              <a:buSzPts val="5400"/>
              <a:buFont typeface="Trebuchet MS"/>
              <a:buNone/>
            </a:pPr>
            <a:r>
              <a:rPr lang="fr-FR"/>
              <a:t>La forêt de Sénart</a:t>
            </a:r>
            <a:br>
              <a:rPr lang="fr-FR"/>
            </a:br>
            <a:endParaRPr/>
          </a:p>
        </p:txBody>
      </p:sp>
      <p:sp>
        <p:nvSpPr>
          <p:cNvPr id="148" name="Google Shape;148;p1"/>
          <p:cNvSpPr txBox="1">
            <a:spLocks noGrp="1"/>
          </p:cNvSpPr>
          <p:nvPr>
            <p:ph type="subTitle" idx="1"/>
          </p:nvPr>
        </p:nvSpPr>
        <p:spPr>
          <a:xfrm>
            <a:off x="6213377" y="3581908"/>
            <a:ext cx="5282448" cy="1096899"/>
          </a:xfrm>
          <a:prstGeom prst="rect">
            <a:avLst/>
          </a:prstGeom>
          <a:noFill/>
          <a:ln>
            <a:noFill/>
          </a:ln>
        </p:spPr>
        <p:txBody>
          <a:bodyPr spcFirstLastPara="1" wrap="square" lIns="91425" tIns="45700" rIns="91425" bIns="45700" anchor="t" anchorCtr="0">
            <a:normAutofit lnSpcReduction="10000"/>
          </a:bodyPr>
          <a:lstStyle/>
          <a:p>
            <a:pPr marL="0" lvl="0" indent="0" algn="l" rtl="0">
              <a:spcBef>
                <a:spcPts val="0"/>
              </a:spcBef>
              <a:spcAft>
                <a:spcPts val="0"/>
              </a:spcAft>
              <a:buSzPts val="2560"/>
              <a:buNone/>
            </a:pPr>
            <a:r>
              <a:rPr lang="fr-FR" sz="3200"/>
              <a:t>Patrimoine ou</a:t>
            </a:r>
            <a:endParaRPr/>
          </a:p>
          <a:p>
            <a:pPr marL="0" lvl="0" indent="0" algn="l" rtl="0">
              <a:spcBef>
                <a:spcPts val="1000"/>
              </a:spcBef>
              <a:spcAft>
                <a:spcPts val="0"/>
              </a:spcAft>
              <a:buSzPts val="2560"/>
              <a:buNone/>
            </a:pPr>
            <a:r>
              <a:rPr lang="fr-FR" sz="3200"/>
              <a:t> ressource ?</a:t>
            </a:r>
            <a:endParaRPr/>
          </a:p>
        </p:txBody>
      </p:sp>
      <p:pic>
        <p:nvPicPr>
          <p:cNvPr id="149" name="Google Shape;149;p1"/>
          <p:cNvPicPr preferRelativeResize="0"/>
          <p:nvPr/>
        </p:nvPicPr>
        <p:blipFill rotWithShape="1">
          <a:blip r:embed="rId3">
            <a:alphaModFix/>
          </a:blip>
          <a:srcRect/>
          <a:stretch/>
        </p:blipFill>
        <p:spPr>
          <a:xfrm>
            <a:off x="502706" y="2622386"/>
            <a:ext cx="4816268" cy="2709151"/>
          </a:xfrm>
          <a:prstGeom prst="rect">
            <a:avLst/>
          </a:prstGeom>
          <a:noFill/>
          <a:ln>
            <a:noFill/>
          </a:ln>
        </p:spPr>
      </p:pic>
      <p:pic>
        <p:nvPicPr>
          <p:cNvPr id="150" name="Google Shape;150;p1" descr="Capture d’écran"/>
          <p:cNvPicPr preferRelativeResize="0"/>
          <p:nvPr/>
        </p:nvPicPr>
        <p:blipFill rotWithShape="1">
          <a:blip r:embed="rId4">
            <a:alphaModFix/>
          </a:blip>
          <a:srcRect/>
          <a:stretch/>
        </p:blipFill>
        <p:spPr>
          <a:xfrm>
            <a:off x="4274912" y="5007767"/>
            <a:ext cx="7773496" cy="1696827"/>
          </a:xfrm>
          <a:prstGeom prst="rect">
            <a:avLst/>
          </a:prstGeom>
          <a:noFill/>
          <a:ln>
            <a:noFill/>
          </a:ln>
        </p:spPr>
      </p:pic>
      <p:pic>
        <p:nvPicPr>
          <p:cNvPr id="151" name="Google Shape;151;p1"/>
          <p:cNvPicPr preferRelativeResize="0"/>
          <p:nvPr/>
        </p:nvPicPr>
        <p:blipFill rotWithShape="1">
          <a:blip r:embed="rId5">
            <a:alphaModFix/>
          </a:blip>
          <a:srcRect/>
          <a:stretch/>
        </p:blipFill>
        <p:spPr>
          <a:xfrm>
            <a:off x="3770309" y="0"/>
            <a:ext cx="3942456" cy="1097169"/>
          </a:xfrm>
          <a:prstGeom prst="rect">
            <a:avLst/>
          </a:prstGeom>
          <a:noFill/>
          <a:ln>
            <a:noFill/>
          </a:ln>
        </p:spPr>
      </p:pic>
      <p:sp>
        <p:nvSpPr>
          <p:cNvPr id="152" name="Google Shape;152;p1"/>
          <p:cNvSpPr txBox="1"/>
          <p:nvPr/>
        </p:nvSpPr>
        <p:spPr>
          <a:xfrm>
            <a:off x="553388" y="5425313"/>
            <a:ext cx="3260829" cy="86173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dirty="0"/>
          </a:p>
          <a:p>
            <a:pPr marL="0" marR="0" lvl="0" indent="0" algn="l" rtl="0">
              <a:spcBef>
                <a:spcPts val="0"/>
              </a:spcBef>
              <a:spcAft>
                <a:spcPts val="0"/>
              </a:spcAft>
              <a:buNone/>
            </a:pPr>
            <a:r>
              <a:rPr lang="fr-FR" sz="1800" dirty="0">
                <a:solidFill>
                  <a:schemeClr val="dk1"/>
                </a:solidFill>
                <a:latin typeface="Trebuchet MS"/>
                <a:ea typeface="Trebuchet MS"/>
                <a:cs typeface="Trebuchet MS"/>
                <a:sym typeface="Trebuchet MS"/>
              </a:rPr>
              <a:t>Conférence Crosne</a:t>
            </a:r>
          </a:p>
          <a:p>
            <a:pPr marL="0" marR="0" lvl="0" indent="0" algn="l" rtl="0">
              <a:spcBef>
                <a:spcPts val="0"/>
              </a:spcBef>
              <a:spcAft>
                <a:spcPts val="0"/>
              </a:spcAft>
              <a:buNone/>
            </a:pPr>
            <a:r>
              <a:rPr lang="fr-FR" sz="1800" dirty="0">
                <a:solidFill>
                  <a:schemeClr val="dk1"/>
                </a:solidFill>
                <a:latin typeface="Trebuchet MS"/>
                <a:sym typeface="Trebuchet MS"/>
              </a:rPr>
              <a:t>14 mai 2022</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10"/>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fr-FR"/>
              <a:t>La forêt de Sénart : Patrimoine naturel</a:t>
            </a:r>
            <a:endParaRPr/>
          </a:p>
        </p:txBody>
      </p:sp>
      <p:sp>
        <p:nvSpPr>
          <p:cNvPr id="245" name="Google Shape;245;p10"/>
          <p:cNvSpPr txBox="1">
            <a:spLocks noGrp="1"/>
          </p:cNvSpPr>
          <p:nvPr>
            <p:ph type="body" idx="1"/>
          </p:nvPr>
        </p:nvSpPr>
        <p:spPr>
          <a:xfrm>
            <a:off x="677334" y="2160589"/>
            <a:ext cx="4530392" cy="3880773"/>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440"/>
              <a:buChar char="►"/>
            </a:pPr>
            <a:r>
              <a:rPr lang="fr-FR" dirty="0"/>
              <a:t>La forêt est classée ZNIEF </a:t>
            </a:r>
            <a:br>
              <a:rPr lang="fr-FR" dirty="0"/>
            </a:br>
            <a:r>
              <a:rPr lang="fr-FR" dirty="0"/>
              <a:t>(Zone Naturelle d’Intérêt Ecologique et Faunistique)</a:t>
            </a:r>
            <a:endParaRPr dirty="0"/>
          </a:p>
          <a:p>
            <a:pPr marL="342900" lvl="0" indent="-342900" algn="l" rtl="0">
              <a:spcBef>
                <a:spcPts val="1000"/>
              </a:spcBef>
              <a:spcAft>
                <a:spcPts val="0"/>
              </a:spcAft>
              <a:buSzPts val="1440"/>
              <a:buChar char="►"/>
            </a:pPr>
            <a:r>
              <a:rPr lang="fr-FR" dirty="0"/>
              <a:t>Données : inventaires disponibles sur</a:t>
            </a:r>
            <a:br>
              <a:rPr lang="fr-FR" dirty="0"/>
            </a:br>
            <a:r>
              <a:rPr lang="fr-FR" dirty="0"/>
              <a:t>le site INPN et </a:t>
            </a:r>
            <a:r>
              <a:rPr lang="fr-FR" dirty="0" err="1"/>
              <a:t>GeoNat</a:t>
            </a:r>
            <a:r>
              <a:rPr lang="fr-FR" dirty="0"/>
              <a:t> Ile de France</a:t>
            </a:r>
            <a:endParaRPr dirty="0"/>
          </a:p>
        </p:txBody>
      </p:sp>
      <p:pic>
        <p:nvPicPr>
          <p:cNvPr id="246" name="Google Shape;246;p10" descr="Capture d’écran"/>
          <p:cNvPicPr preferRelativeResize="0"/>
          <p:nvPr/>
        </p:nvPicPr>
        <p:blipFill rotWithShape="1">
          <a:blip r:embed="rId3">
            <a:alphaModFix/>
          </a:blip>
          <a:srcRect/>
          <a:stretch/>
        </p:blipFill>
        <p:spPr>
          <a:xfrm>
            <a:off x="4966960" y="1232275"/>
            <a:ext cx="6943862" cy="5011769"/>
          </a:xfrm>
          <a:prstGeom prst="rect">
            <a:avLst/>
          </a:prstGeom>
          <a:noFill/>
          <a:ln>
            <a:noFill/>
          </a:ln>
        </p:spPr>
      </p:pic>
      <p:sp>
        <p:nvSpPr>
          <p:cNvPr id="247" name="Google Shape;247;p10"/>
          <p:cNvSpPr txBox="1"/>
          <p:nvPr/>
        </p:nvSpPr>
        <p:spPr>
          <a:xfrm>
            <a:off x="3274423" y="6470469"/>
            <a:ext cx="586731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chemeClr val="dk1"/>
                </a:solidFill>
                <a:latin typeface="Trebuchet MS"/>
                <a:ea typeface="Trebuchet MS"/>
                <a:cs typeface="Trebuchet MS"/>
                <a:sym typeface="Trebuchet MS"/>
              </a:rPr>
              <a:t>Source : </a:t>
            </a:r>
            <a:r>
              <a:rPr lang="fr-FR" sz="1800" u="sng">
                <a:solidFill>
                  <a:schemeClr val="dk1"/>
                </a:solidFill>
                <a:latin typeface="Trebuchet MS"/>
                <a:ea typeface="Trebuchet MS"/>
                <a:cs typeface="Trebuchet MS"/>
                <a:sym typeface="Trebuchet MS"/>
                <a:hlinkClick r:id="rId4">
                  <a:extLst>
                    <a:ext uri="{A12FA001-AC4F-418D-AE19-62706E023703}">
                      <ahyp:hlinkClr xmlns:ahyp="http://schemas.microsoft.com/office/drawing/2018/hyperlinkcolor" val="tx"/>
                    </a:ext>
                  </a:extLst>
                </a:hlinkClick>
              </a:rPr>
              <a:t>https://inpn.mnhn.fr/zone/znieff/110001610</a:t>
            </a:r>
            <a:endParaRPr sz="1800">
              <a:solidFill>
                <a:schemeClr val="dk1"/>
              </a:solidFill>
              <a:latin typeface="Trebuchet MS"/>
              <a:ea typeface="Trebuchet MS"/>
              <a:cs typeface="Trebuchet MS"/>
              <a:sym typeface="Trebuchet MS"/>
            </a:endParaRPr>
          </a:p>
        </p:txBody>
      </p:sp>
      <p:pic>
        <p:nvPicPr>
          <p:cNvPr id="248" name="Google Shape;248;p10" descr="Capture d’écran"/>
          <p:cNvPicPr preferRelativeResize="0"/>
          <p:nvPr/>
        </p:nvPicPr>
        <p:blipFill rotWithShape="1">
          <a:blip r:embed="rId5">
            <a:alphaModFix/>
          </a:blip>
          <a:srcRect/>
          <a:stretch/>
        </p:blipFill>
        <p:spPr>
          <a:xfrm>
            <a:off x="9274002" y="751795"/>
            <a:ext cx="2697714" cy="1036410"/>
          </a:xfrm>
          <a:prstGeom prst="rect">
            <a:avLst/>
          </a:prstGeom>
          <a:noFill/>
          <a:ln>
            <a:noFill/>
          </a:ln>
          <a:effectLst>
            <a:outerShdw blurRad="292100" dist="139700" dir="2700000" algn="tl" rotWithShape="0">
              <a:srgbClr val="333333">
                <a:alpha val="64705"/>
              </a:srgbClr>
            </a:outerShdw>
          </a:effectLst>
        </p:spPr>
      </p:pic>
      <p:pic>
        <p:nvPicPr>
          <p:cNvPr id="249" name="Google Shape;249;p10" descr="Capture d’écran"/>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281178" y="4038106"/>
            <a:ext cx="4621316" cy="1403065"/>
          </a:xfrm>
          <a:prstGeom prst="rect">
            <a:avLst/>
          </a:prstGeom>
          <a:noFill/>
          <a:ln>
            <a:noFill/>
          </a:ln>
        </p:spPr>
      </p:pic>
      <p:sp>
        <p:nvSpPr>
          <p:cNvPr id="250" name="Google Shape;250;p10"/>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10</a:t>
            </a:fld>
            <a:endParaRPr/>
          </a:p>
        </p:txBody>
      </p:sp>
      <p:sp>
        <p:nvSpPr>
          <p:cNvPr id="251" name="Google Shape;251;p10"/>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FR"/>
              <a:t>Conférence Crosne mai 2022</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11"/>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fr-FR"/>
              <a:t>La forêt de Sénart : Patrimoine </a:t>
            </a:r>
            <a:br>
              <a:rPr lang="fr-FR"/>
            </a:br>
            <a:r>
              <a:rPr lang="fr-FR"/>
              <a:t>naturel</a:t>
            </a:r>
            <a:endParaRPr/>
          </a:p>
        </p:txBody>
      </p:sp>
      <p:sp>
        <p:nvSpPr>
          <p:cNvPr id="257" name="Google Shape;257;p11"/>
          <p:cNvSpPr txBox="1">
            <a:spLocks noGrp="1"/>
          </p:cNvSpPr>
          <p:nvPr>
            <p:ph type="body" idx="1"/>
          </p:nvPr>
        </p:nvSpPr>
        <p:spPr>
          <a:xfrm>
            <a:off x="677334" y="1930400"/>
            <a:ext cx="8596668" cy="4344714"/>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600"/>
              <a:buChar char="►"/>
            </a:pPr>
            <a:r>
              <a:rPr lang="fr-FR" sz="2000" dirty="0"/>
              <a:t>Nombreux habitats différents</a:t>
            </a:r>
            <a:endParaRPr dirty="0"/>
          </a:p>
          <a:p>
            <a:pPr marL="742950" lvl="1" indent="-285750" algn="l" rtl="0">
              <a:spcBef>
                <a:spcPts val="1000"/>
              </a:spcBef>
              <a:spcAft>
                <a:spcPts val="0"/>
              </a:spcAft>
              <a:buSzPts val="1440"/>
              <a:buChar char="►"/>
            </a:pPr>
            <a:r>
              <a:rPr lang="fr-FR" sz="1800" dirty="0"/>
              <a:t>Chênaie</a:t>
            </a:r>
            <a:endParaRPr dirty="0"/>
          </a:p>
          <a:p>
            <a:pPr marL="742950" lvl="1" indent="-285750" algn="l" rtl="0">
              <a:spcBef>
                <a:spcPts val="1000"/>
              </a:spcBef>
              <a:spcAft>
                <a:spcPts val="0"/>
              </a:spcAft>
              <a:buSzPts val="1440"/>
              <a:buChar char="►"/>
            </a:pPr>
            <a:r>
              <a:rPr lang="fr-FR" sz="1800" dirty="0"/>
              <a:t>Chênaie - Charmaie</a:t>
            </a:r>
            <a:endParaRPr dirty="0"/>
          </a:p>
          <a:p>
            <a:pPr marL="742950" lvl="1" indent="-285750" algn="l" rtl="0">
              <a:spcBef>
                <a:spcPts val="1000"/>
              </a:spcBef>
              <a:spcAft>
                <a:spcPts val="0"/>
              </a:spcAft>
              <a:buSzPts val="1440"/>
              <a:buChar char="►"/>
            </a:pPr>
            <a:r>
              <a:rPr lang="fr-FR" sz="1800" dirty="0"/>
              <a:t>Forêt mixte</a:t>
            </a:r>
            <a:endParaRPr dirty="0"/>
          </a:p>
          <a:p>
            <a:pPr marL="742950" lvl="1" indent="-285750" algn="l" rtl="0">
              <a:spcBef>
                <a:spcPts val="1000"/>
              </a:spcBef>
              <a:spcAft>
                <a:spcPts val="0"/>
              </a:spcAft>
              <a:buSzPts val="1440"/>
              <a:buChar char="►"/>
            </a:pPr>
            <a:r>
              <a:rPr lang="fr-FR" sz="1800" dirty="0"/>
              <a:t>Bois marécageux</a:t>
            </a:r>
            <a:endParaRPr dirty="0"/>
          </a:p>
          <a:p>
            <a:pPr marL="742950" lvl="1" indent="-285750" algn="l" rtl="0">
              <a:spcBef>
                <a:spcPts val="1000"/>
              </a:spcBef>
              <a:spcAft>
                <a:spcPts val="0"/>
              </a:spcAft>
              <a:buSzPts val="1440"/>
              <a:buChar char="►"/>
            </a:pPr>
            <a:r>
              <a:rPr lang="fr-FR" sz="1800" dirty="0"/>
              <a:t>Bois de bouleaux</a:t>
            </a:r>
            <a:endParaRPr dirty="0"/>
          </a:p>
          <a:p>
            <a:pPr marL="742950" lvl="1" indent="-285750" algn="l" rtl="0">
              <a:spcBef>
                <a:spcPts val="1000"/>
              </a:spcBef>
              <a:spcAft>
                <a:spcPts val="0"/>
              </a:spcAft>
              <a:buSzPts val="1440"/>
              <a:buChar char="►"/>
            </a:pPr>
            <a:r>
              <a:rPr lang="fr-FR" sz="1800" dirty="0"/>
              <a:t>Landes sèches</a:t>
            </a:r>
            <a:endParaRPr dirty="0"/>
          </a:p>
          <a:p>
            <a:pPr marL="742950" lvl="1" indent="-285750" algn="l" rtl="0">
              <a:spcBef>
                <a:spcPts val="1000"/>
              </a:spcBef>
              <a:spcAft>
                <a:spcPts val="0"/>
              </a:spcAft>
              <a:buSzPts val="1440"/>
              <a:buChar char="►"/>
            </a:pPr>
            <a:r>
              <a:rPr lang="fr-FR" sz="1800" dirty="0"/>
              <a:t>Prairies</a:t>
            </a:r>
            <a:endParaRPr dirty="0"/>
          </a:p>
          <a:p>
            <a:pPr marL="742950" lvl="1" indent="-285750" algn="l" rtl="0">
              <a:spcBef>
                <a:spcPts val="1000"/>
              </a:spcBef>
              <a:spcAft>
                <a:spcPts val="0"/>
              </a:spcAft>
              <a:buSzPts val="1440"/>
              <a:buChar char="►"/>
            </a:pPr>
            <a:r>
              <a:rPr lang="fr-FR" sz="1800" dirty="0"/>
              <a:t>Tourbières</a:t>
            </a:r>
            <a:endParaRPr dirty="0"/>
          </a:p>
          <a:p>
            <a:pPr marL="742950" lvl="1" indent="-285750" algn="l" rtl="0">
              <a:spcBef>
                <a:spcPts val="1000"/>
              </a:spcBef>
              <a:spcAft>
                <a:spcPts val="0"/>
              </a:spcAft>
              <a:buSzPts val="1440"/>
              <a:buChar char="►"/>
            </a:pPr>
            <a:r>
              <a:rPr lang="fr-FR" sz="1800" dirty="0"/>
              <a:t>Mares</a:t>
            </a:r>
            <a:endParaRPr dirty="0"/>
          </a:p>
        </p:txBody>
      </p:sp>
      <p:pic>
        <p:nvPicPr>
          <p:cNvPr id="258" name="Google Shape;258;p11"/>
          <p:cNvPicPr preferRelativeResize="0"/>
          <p:nvPr/>
        </p:nvPicPr>
        <p:blipFill rotWithShape="1">
          <a:blip r:embed="rId3">
            <a:alphaModFix/>
          </a:blip>
          <a:srcRect/>
          <a:stretch/>
        </p:blipFill>
        <p:spPr>
          <a:xfrm>
            <a:off x="4274286" y="4748602"/>
            <a:ext cx="3371946" cy="1930037"/>
          </a:xfrm>
          <a:prstGeom prst="rect">
            <a:avLst/>
          </a:prstGeom>
          <a:noFill/>
          <a:ln>
            <a:noFill/>
          </a:ln>
        </p:spPr>
      </p:pic>
      <p:pic>
        <p:nvPicPr>
          <p:cNvPr id="259" name="Google Shape;259;p11"/>
          <p:cNvPicPr preferRelativeResize="0"/>
          <p:nvPr/>
        </p:nvPicPr>
        <p:blipFill rotWithShape="1">
          <a:blip r:embed="rId4">
            <a:alphaModFix/>
          </a:blip>
          <a:srcRect/>
          <a:stretch/>
        </p:blipFill>
        <p:spPr>
          <a:xfrm>
            <a:off x="7795521" y="234591"/>
            <a:ext cx="3681454" cy="2070818"/>
          </a:xfrm>
          <a:prstGeom prst="rect">
            <a:avLst/>
          </a:prstGeom>
          <a:noFill/>
          <a:ln>
            <a:noFill/>
          </a:ln>
        </p:spPr>
      </p:pic>
      <p:pic>
        <p:nvPicPr>
          <p:cNvPr id="260" name="Google Shape;260;p11"/>
          <p:cNvPicPr preferRelativeResize="0"/>
          <p:nvPr/>
        </p:nvPicPr>
        <p:blipFill rotWithShape="1">
          <a:blip r:embed="rId5">
            <a:alphaModFix/>
          </a:blip>
          <a:srcRect/>
          <a:stretch/>
        </p:blipFill>
        <p:spPr>
          <a:xfrm>
            <a:off x="6503433" y="2535598"/>
            <a:ext cx="3411110" cy="1918749"/>
          </a:xfrm>
          <a:prstGeom prst="rect">
            <a:avLst/>
          </a:prstGeom>
          <a:noFill/>
          <a:ln>
            <a:noFill/>
          </a:ln>
        </p:spPr>
      </p:pic>
      <p:pic>
        <p:nvPicPr>
          <p:cNvPr id="261" name="Google Shape;261;p11"/>
          <p:cNvPicPr preferRelativeResize="0"/>
          <p:nvPr/>
        </p:nvPicPr>
        <p:blipFill rotWithShape="1">
          <a:blip r:embed="rId6">
            <a:alphaModFix/>
          </a:blip>
          <a:srcRect/>
          <a:stretch/>
        </p:blipFill>
        <p:spPr>
          <a:xfrm>
            <a:off x="8045798" y="4748602"/>
            <a:ext cx="3431177" cy="1930037"/>
          </a:xfrm>
          <a:prstGeom prst="rect">
            <a:avLst/>
          </a:prstGeom>
          <a:noFill/>
          <a:ln>
            <a:noFill/>
          </a:ln>
        </p:spPr>
      </p:pic>
      <p:sp>
        <p:nvSpPr>
          <p:cNvPr id="262" name="Google Shape;262;p11"/>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11</a:t>
            </a:fld>
            <a:endParaRPr/>
          </a:p>
        </p:txBody>
      </p:sp>
      <p:sp>
        <p:nvSpPr>
          <p:cNvPr id="263" name="Google Shape;263;p11"/>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FR"/>
              <a:t>Conférence Crosne mai 2022</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12"/>
          <p:cNvSpPr txBox="1">
            <a:spLocks noGrp="1"/>
          </p:cNvSpPr>
          <p:nvPr>
            <p:ph type="title"/>
          </p:nvPr>
        </p:nvSpPr>
        <p:spPr>
          <a:xfrm>
            <a:off x="677334" y="609600"/>
            <a:ext cx="8052778" cy="132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fr-FR" dirty="0"/>
              <a:t>La forêt de Sénart : Patrimoine naturel</a:t>
            </a:r>
            <a:endParaRPr dirty="0"/>
          </a:p>
        </p:txBody>
      </p:sp>
      <p:sp>
        <p:nvSpPr>
          <p:cNvPr id="269" name="Google Shape;269;p12"/>
          <p:cNvSpPr txBox="1">
            <a:spLocks noGrp="1"/>
          </p:cNvSpPr>
          <p:nvPr>
            <p:ph type="body" idx="1"/>
          </p:nvPr>
        </p:nvSpPr>
        <p:spPr>
          <a:xfrm>
            <a:off x="720258" y="1832626"/>
            <a:ext cx="4184035" cy="3880772"/>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440"/>
              <a:buChar char="►"/>
            </a:pPr>
            <a:r>
              <a:rPr lang="fr-FR"/>
              <a:t>Mammifères d’intérêt</a:t>
            </a:r>
            <a:endParaRPr/>
          </a:p>
          <a:p>
            <a:pPr marL="742950" lvl="1" indent="-285750" algn="l" rtl="0">
              <a:spcBef>
                <a:spcPts val="1000"/>
              </a:spcBef>
              <a:spcAft>
                <a:spcPts val="0"/>
              </a:spcAft>
              <a:buSzPts val="1280"/>
              <a:buChar char="►"/>
            </a:pPr>
            <a:r>
              <a:rPr lang="fr-FR"/>
              <a:t>Nombreuses espèces de chauve souris</a:t>
            </a:r>
            <a:endParaRPr/>
          </a:p>
          <a:p>
            <a:pPr marL="1143000" lvl="2" indent="-228600" algn="l" rtl="0">
              <a:spcBef>
                <a:spcPts val="1000"/>
              </a:spcBef>
              <a:spcAft>
                <a:spcPts val="0"/>
              </a:spcAft>
              <a:buSzPts val="1120"/>
              <a:buChar char="►"/>
            </a:pPr>
            <a:r>
              <a:rPr lang="fr-FR"/>
              <a:t>Serotine commune</a:t>
            </a:r>
            <a:endParaRPr/>
          </a:p>
          <a:p>
            <a:pPr marL="1143000" lvl="2" indent="-228600" algn="l" rtl="0">
              <a:spcBef>
                <a:spcPts val="1000"/>
              </a:spcBef>
              <a:spcAft>
                <a:spcPts val="0"/>
              </a:spcAft>
              <a:buSzPts val="1120"/>
              <a:buChar char="►"/>
            </a:pPr>
            <a:r>
              <a:rPr lang="fr-FR"/>
              <a:t>Murin de Daubenton</a:t>
            </a:r>
            <a:endParaRPr/>
          </a:p>
          <a:p>
            <a:pPr marL="1143000" lvl="2" indent="-228600" algn="l" rtl="0">
              <a:spcBef>
                <a:spcPts val="1000"/>
              </a:spcBef>
              <a:spcAft>
                <a:spcPts val="0"/>
              </a:spcAft>
              <a:buSzPts val="1120"/>
              <a:buChar char="►"/>
            </a:pPr>
            <a:r>
              <a:rPr lang="fr-FR"/>
              <a:t>Noctule commune</a:t>
            </a:r>
            <a:endParaRPr/>
          </a:p>
          <a:p>
            <a:pPr marL="1143000" lvl="2" indent="-228600" algn="l" rtl="0">
              <a:spcBef>
                <a:spcPts val="1000"/>
              </a:spcBef>
              <a:spcAft>
                <a:spcPts val="0"/>
              </a:spcAft>
              <a:buSzPts val="1120"/>
              <a:buChar char="►"/>
            </a:pPr>
            <a:r>
              <a:rPr lang="fr-FR"/>
              <a:t>Pipistrelle commune</a:t>
            </a:r>
            <a:endParaRPr/>
          </a:p>
          <a:p>
            <a:pPr marL="1143000" lvl="2" indent="-228600" algn="l" rtl="0">
              <a:spcBef>
                <a:spcPts val="1000"/>
              </a:spcBef>
              <a:spcAft>
                <a:spcPts val="0"/>
              </a:spcAft>
              <a:buSzPts val="1120"/>
              <a:buChar char="►"/>
            </a:pPr>
            <a:r>
              <a:rPr lang="fr-FR"/>
              <a:t>Pipistrelle pigmée</a:t>
            </a:r>
            <a:endParaRPr/>
          </a:p>
        </p:txBody>
      </p:sp>
      <p:sp>
        <p:nvSpPr>
          <p:cNvPr id="270" name="Google Shape;270;p12"/>
          <p:cNvSpPr txBox="1">
            <a:spLocks noGrp="1"/>
          </p:cNvSpPr>
          <p:nvPr>
            <p:ph type="body" idx="2"/>
          </p:nvPr>
        </p:nvSpPr>
        <p:spPr>
          <a:xfrm>
            <a:off x="4965554" y="1711104"/>
            <a:ext cx="4184034" cy="3880773"/>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440"/>
              <a:buChar char="►"/>
            </a:pPr>
            <a:r>
              <a:rPr lang="fr-FR"/>
              <a:t>Oiseaux d’intérêt</a:t>
            </a:r>
            <a:endParaRPr/>
          </a:p>
          <a:p>
            <a:pPr marL="742950" lvl="1" indent="-285750" algn="l" rtl="0">
              <a:spcBef>
                <a:spcPts val="1000"/>
              </a:spcBef>
              <a:spcAft>
                <a:spcPts val="0"/>
              </a:spcAft>
              <a:buSzPts val="1280"/>
              <a:buChar char="►"/>
            </a:pPr>
            <a:r>
              <a:rPr lang="fr-FR"/>
              <a:t>Bondrée apivore</a:t>
            </a:r>
            <a:endParaRPr/>
          </a:p>
          <a:p>
            <a:pPr marL="742950" lvl="1" indent="-285750" algn="l" rtl="0">
              <a:spcBef>
                <a:spcPts val="1000"/>
              </a:spcBef>
              <a:spcAft>
                <a:spcPts val="0"/>
              </a:spcAft>
              <a:buSzPts val="1280"/>
              <a:buChar char="►"/>
            </a:pPr>
            <a:r>
              <a:rPr lang="fr-FR"/>
              <a:t>Rouge queue à front blanc</a:t>
            </a:r>
            <a:endParaRPr/>
          </a:p>
          <a:p>
            <a:pPr marL="742950" lvl="1" indent="-285750" algn="l" rtl="0">
              <a:spcBef>
                <a:spcPts val="1000"/>
              </a:spcBef>
              <a:spcAft>
                <a:spcPts val="0"/>
              </a:spcAft>
              <a:buSzPts val="1280"/>
              <a:buChar char="►"/>
            </a:pPr>
            <a:r>
              <a:rPr lang="fr-FR"/>
              <a:t>Traque tarier</a:t>
            </a:r>
            <a:endParaRPr/>
          </a:p>
          <a:p>
            <a:pPr marL="742950" lvl="1" indent="-285750" algn="l" rtl="0">
              <a:spcBef>
                <a:spcPts val="1000"/>
              </a:spcBef>
              <a:spcAft>
                <a:spcPts val="0"/>
              </a:spcAft>
              <a:buSzPts val="1280"/>
              <a:buChar char="►"/>
            </a:pPr>
            <a:r>
              <a:rPr lang="fr-FR"/>
              <a:t>Engoulevent d’Europe</a:t>
            </a:r>
            <a:endParaRPr/>
          </a:p>
          <a:p>
            <a:pPr marL="742950" lvl="1" indent="-285750" algn="l" rtl="0">
              <a:spcBef>
                <a:spcPts val="1000"/>
              </a:spcBef>
              <a:spcAft>
                <a:spcPts val="0"/>
              </a:spcAft>
              <a:buSzPts val="1280"/>
              <a:buChar char="►"/>
            </a:pPr>
            <a:r>
              <a:rPr lang="fr-FR"/>
              <a:t>Pipit farlouze</a:t>
            </a:r>
            <a:endParaRPr/>
          </a:p>
          <a:p>
            <a:pPr marL="742950" lvl="1" indent="-285750" algn="l" rtl="0">
              <a:spcBef>
                <a:spcPts val="1000"/>
              </a:spcBef>
              <a:spcAft>
                <a:spcPts val="0"/>
              </a:spcAft>
              <a:buSzPts val="1280"/>
              <a:buChar char="►"/>
            </a:pPr>
            <a:r>
              <a:rPr lang="fr-FR"/>
              <a:t>Fauvette grisette</a:t>
            </a:r>
            <a:endParaRPr/>
          </a:p>
          <a:p>
            <a:pPr marL="742950" lvl="1" indent="-285750" algn="l" rtl="0">
              <a:spcBef>
                <a:spcPts val="1000"/>
              </a:spcBef>
              <a:spcAft>
                <a:spcPts val="0"/>
              </a:spcAft>
              <a:buSzPts val="1280"/>
              <a:buChar char="►"/>
            </a:pPr>
            <a:r>
              <a:rPr lang="fr-FR"/>
              <a:t>Mésange noire</a:t>
            </a:r>
            <a:endParaRPr/>
          </a:p>
          <a:p>
            <a:pPr marL="342900" lvl="0" indent="-251459" algn="l" rtl="0">
              <a:spcBef>
                <a:spcPts val="1000"/>
              </a:spcBef>
              <a:spcAft>
                <a:spcPts val="0"/>
              </a:spcAft>
              <a:buSzPts val="1440"/>
              <a:buNone/>
            </a:pPr>
            <a:endParaRPr/>
          </a:p>
        </p:txBody>
      </p:sp>
      <p:pic>
        <p:nvPicPr>
          <p:cNvPr id="271" name="Google Shape;271;p12"/>
          <p:cNvPicPr preferRelativeResize="0"/>
          <p:nvPr/>
        </p:nvPicPr>
        <p:blipFill rotWithShape="1">
          <a:blip r:embed="rId3">
            <a:alphaModFix/>
          </a:blip>
          <a:srcRect/>
          <a:stretch/>
        </p:blipFill>
        <p:spPr>
          <a:xfrm rot="5400000">
            <a:off x="1302102" y="3894140"/>
            <a:ext cx="1910497" cy="3395473"/>
          </a:xfrm>
          <a:prstGeom prst="rect">
            <a:avLst/>
          </a:prstGeom>
          <a:noFill/>
          <a:ln>
            <a:noFill/>
          </a:ln>
        </p:spPr>
      </p:pic>
      <p:pic>
        <p:nvPicPr>
          <p:cNvPr id="272" name="Google Shape;272;p12" descr="Capture d’écran"/>
          <p:cNvPicPr preferRelativeResize="0"/>
          <p:nvPr/>
        </p:nvPicPr>
        <p:blipFill rotWithShape="1">
          <a:blip r:embed="rId4">
            <a:alphaModFix/>
          </a:blip>
          <a:srcRect/>
          <a:stretch/>
        </p:blipFill>
        <p:spPr>
          <a:xfrm>
            <a:off x="8763149" y="108868"/>
            <a:ext cx="2549568" cy="2338240"/>
          </a:xfrm>
          <a:prstGeom prst="rect">
            <a:avLst/>
          </a:prstGeom>
          <a:noFill/>
          <a:ln>
            <a:noFill/>
          </a:ln>
        </p:spPr>
      </p:pic>
      <p:sp>
        <p:nvSpPr>
          <p:cNvPr id="273" name="Google Shape;273;p12"/>
          <p:cNvSpPr txBox="1"/>
          <p:nvPr/>
        </p:nvSpPr>
        <p:spPr>
          <a:xfrm>
            <a:off x="8730112" y="2447108"/>
            <a:ext cx="142994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u="sng">
                <a:solidFill>
                  <a:schemeClr val="dk1"/>
                </a:solidFill>
                <a:latin typeface="Trebuchet MS"/>
                <a:ea typeface="Trebuchet MS"/>
                <a:cs typeface="Trebuchet MS"/>
                <a:sym typeface="Trebuchet MS"/>
                <a:hlinkClick r:id="rId5">
                  <a:extLst>
                    <a:ext uri="{A12FA001-AC4F-418D-AE19-62706E023703}">
                      <ahyp:hlinkClr xmlns:ahyp="http://schemas.microsoft.com/office/drawing/2018/hyperlinkcolor" val="tx"/>
                    </a:ext>
                  </a:extLst>
                </a:hlinkClick>
              </a:rPr>
              <a:t>© Antje Görtler</a:t>
            </a:r>
            <a:endParaRPr sz="1400">
              <a:solidFill>
                <a:schemeClr val="dk1"/>
              </a:solidFill>
              <a:latin typeface="Trebuchet MS"/>
              <a:ea typeface="Trebuchet MS"/>
              <a:cs typeface="Trebuchet MS"/>
              <a:sym typeface="Trebuchet MS"/>
            </a:endParaRPr>
          </a:p>
        </p:txBody>
      </p:sp>
      <p:sp>
        <p:nvSpPr>
          <p:cNvPr id="274" name="Google Shape;274;p12"/>
          <p:cNvSpPr txBox="1"/>
          <p:nvPr/>
        </p:nvSpPr>
        <p:spPr>
          <a:xfrm>
            <a:off x="528723" y="6550223"/>
            <a:ext cx="1367245"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u="sng">
                <a:solidFill>
                  <a:srgbClr val="0C0C0C"/>
                </a:solidFill>
                <a:latin typeface="Trebuchet MS"/>
                <a:ea typeface="Trebuchet MS"/>
                <a:cs typeface="Trebuchet MS"/>
                <a:sym typeface="Trebuchet MS"/>
                <a:hlinkClick r:id="rId6">
                  <a:extLst>
                    <a:ext uri="{A12FA001-AC4F-418D-AE19-62706E023703}">
                      <ahyp:hlinkClr xmlns:ahyp="http://schemas.microsoft.com/office/drawing/2018/hyperlinkcolor" val="tx"/>
                    </a:ext>
                  </a:extLst>
                </a:hlinkClick>
              </a:rPr>
              <a:t>© Bildflut</a:t>
            </a:r>
            <a:endParaRPr sz="1400">
              <a:solidFill>
                <a:srgbClr val="0C0C0C"/>
              </a:solidFill>
              <a:latin typeface="Trebuchet MS"/>
              <a:ea typeface="Trebuchet MS"/>
              <a:cs typeface="Trebuchet MS"/>
              <a:sym typeface="Trebuchet MS"/>
            </a:endParaRPr>
          </a:p>
        </p:txBody>
      </p:sp>
      <p:pic>
        <p:nvPicPr>
          <p:cNvPr id="275" name="Google Shape;275;p12" descr="Capture d’écran"/>
          <p:cNvPicPr preferRelativeResize="0"/>
          <p:nvPr/>
        </p:nvPicPr>
        <p:blipFill rotWithShape="1">
          <a:blip r:embed="rId7">
            <a:alphaModFix/>
          </a:blip>
          <a:srcRect/>
          <a:stretch/>
        </p:blipFill>
        <p:spPr>
          <a:xfrm>
            <a:off x="7960185" y="3343548"/>
            <a:ext cx="4129479" cy="2728054"/>
          </a:xfrm>
          <a:prstGeom prst="rect">
            <a:avLst/>
          </a:prstGeom>
          <a:noFill/>
          <a:ln>
            <a:noFill/>
          </a:ln>
        </p:spPr>
      </p:pic>
      <p:sp>
        <p:nvSpPr>
          <p:cNvPr id="276" name="Google Shape;276;p12"/>
          <p:cNvSpPr txBox="1"/>
          <p:nvPr/>
        </p:nvSpPr>
        <p:spPr>
          <a:xfrm>
            <a:off x="7873884" y="6056857"/>
            <a:ext cx="1476686"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u="sng">
                <a:solidFill>
                  <a:srgbClr val="0C0C0C"/>
                </a:solidFill>
                <a:latin typeface="Trebuchet MS"/>
                <a:ea typeface="Trebuchet MS"/>
                <a:cs typeface="Trebuchet MS"/>
                <a:sym typeface="Trebuchet MS"/>
                <a:hlinkClick r:id="rId8">
                  <a:extLst>
                    <a:ext uri="{A12FA001-AC4F-418D-AE19-62706E023703}">
                      <ahyp:hlinkClr xmlns:ahyp="http://schemas.microsoft.com/office/drawing/2018/hyperlinkcolor" val="tx"/>
                    </a:ext>
                  </a:extLst>
                </a:hlinkClick>
              </a:rPr>
              <a:t>© </a:t>
            </a:r>
            <a:r>
              <a:rPr lang="fr-FR" sz="1400" u="sng">
                <a:solidFill>
                  <a:srgbClr val="0C0C0C"/>
                </a:solidFill>
                <a:latin typeface="Trebuchet MS"/>
                <a:ea typeface="Trebuchet MS"/>
                <a:cs typeface="Trebuchet MS"/>
                <a:sym typeface="Trebuchet MS"/>
                <a:hlinkClick r:id="rId9">
                  <a:extLst>
                    <a:ext uri="{A12FA001-AC4F-418D-AE19-62706E023703}">
                      <ahyp:hlinkClr xmlns:ahyp="http://schemas.microsoft.com/office/drawing/2018/hyperlinkcolor" val="tx"/>
                    </a:ext>
                  </a:extLst>
                </a:hlinkClick>
              </a:rPr>
              <a:t>Dûrzan cîrano</a:t>
            </a:r>
            <a:endParaRPr sz="1400">
              <a:solidFill>
                <a:srgbClr val="0C0C0C"/>
              </a:solidFill>
              <a:latin typeface="Trebuchet MS"/>
              <a:ea typeface="Trebuchet MS"/>
              <a:cs typeface="Trebuchet MS"/>
              <a:sym typeface="Trebuchet MS"/>
            </a:endParaRPr>
          </a:p>
        </p:txBody>
      </p:sp>
      <p:sp>
        <p:nvSpPr>
          <p:cNvPr id="277" name="Google Shape;277;p12"/>
          <p:cNvSpPr txBox="1"/>
          <p:nvPr/>
        </p:nvSpPr>
        <p:spPr>
          <a:xfrm>
            <a:off x="10097186" y="6395411"/>
            <a:ext cx="198009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chemeClr val="dk1"/>
                </a:solidFill>
                <a:latin typeface="Trebuchet MS"/>
                <a:ea typeface="Trebuchet MS"/>
                <a:cs typeface="Trebuchet MS"/>
                <a:sym typeface="Trebuchet MS"/>
              </a:rPr>
              <a:t>Images Wikipedia</a:t>
            </a:r>
            <a:endParaRPr sz="1800">
              <a:solidFill>
                <a:schemeClr val="dk1"/>
              </a:solidFill>
              <a:latin typeface="Trebuchet MS"/>
              <a:ea typeface="Trebuchet MS"/>
              <a:cs typeface="Trebuchet MS"/>
              <a:sym typeface="Trebuchet MS"/>
            </a:endParaRPr>
          </a:p>
        </p:txBody>
      </p:sp>
      <p:sp>
        <p:nvSpPr>
          <p:cNvPr id="278" name="Google Shape;278;p12"/>
          <p:cNvSpPr txBox="1"/>
          <p:nvPr/>
        </p:nvSpPr>
        <p:spPr>
          <a:xfrm>
            <a:off x="4841140" y="5052998"/>
            <a:ext cx="4184035" cy="1320800"/>
          </a:xfrm>
          <a:prstGeom prst="rect">
            <a:avLst/>
          </a:prstGeom>
          <a:noFill/>
          <a:ln>
            <a:noFill/>
          </a:ln>
        </p:spPr>
        <p:txBody>
          <a:bodyPr spcFirstLastPara="1" wrap="square" lIns="91425" tIns="45700" rIns="91425" bIns="45700" anchor="t" anchorCtr="0">
            <a:normAutofit/>
          </a:bodyPr>
          <a:lstStyle/>
          <a:p>
            <a:pPr marL="342900" marR="0" lvl="0" indent="-342900" algn="l" rtl="0">
              <a:spcBef>
                <a:spcPts val="0"/>
              </a:spcBef>
              <a:spcAft>
                <a:spcPts val="0"/>
              </a:spcAft>
              <a:buClr>
                <a:schemeClr val="accent1"/>
              </a:buClr>
              <a:buSzPts val="1440"/>
              <a:buFont typeface="Noto Sans Symbols"/>
              <a:buChar char="►"/>
            </a:pPr>
            <a:r>
              <a:rPr lang="fr-FR" sz="1800">
                <a:solidFill>
                  <a:srgbClr val="3F3F3F"/>
                </a:solidFill>
                <a:latin typeface="Trebuchet MS"/>
                <a:ea typeface="Trebuchet MS"/>
                <a:cs typeface="Trebuchet MS"/>
                <a:sym typeface="Trebuchet MS"/>
              </a:rPr>
              <a:t>Reptiles</a:t>
            </a:r>
            <a:endParaRPr/>
          </a:p>
          <a:p>
            <a:pPr marL="742950" marR="0" lvl="1" indent="-285750" algn="l" rtl="0">
              <a:spcBef>
                <a:spcPts val="1000"/>
              </a:spcBef>
              <a:spcAft>
                <a:spcPts val="0"/>
              </a:spcAft>
              <a:buClr>
                <a:schemeClr val="accent1"/>
              </a:buClr>
              <a:buSzPts val="1280"/>
              <a:buFont typeface="Noto Sans Symbols"/>
              <a:buChar char="►"/>
            </a:pPr>
            <a:r>
              <a:rPr lang="fr-FR" sz="1600" b="0" i="0" u="none" strike="noStrike" cap="none">
                <a:solidFill>
                  <a:srgbClr val="3F3F3F"/>
                </a:solidFill>
                <a:latin typeface="Trebuchet MS"/>
                <a:ea typeface="Trebuchet MS"/>
                <a:cs typeface="Trebuchet MS"/>
                <a:sym typeface="Trebuchet MS"/>
              </a:rPr>
              <a:t>Vipère péliade</a:t>
            </a:r>
            <a:endParaRPr/>
          </a:p>
          <a:p>
            <a:pPr marL="742950" marR="0" lvl="1" indent="-285750" algn="l" rtl="0">
              <a:spcBef>
                <a:spcPts val="1000"/>
              </a:spcBef>
              <a:spcAft>
                <a:spcPts val="0"/>
              </a:spcAft>
              <a:buClr>
                <a:schemeClr val="accent1"/>
              </a:buClr>
              <a:buSzPts val="1280"/>
              <a:buFont typeface="Noto Sans Symbols"/>
              <a:buChar char="►"/>
            </a:pPr>
            <a:r>
              <a:rPr lang="fr-FR" sz="1600" b="0" i="0" u="none" strike="noStrike" cap="none">
                <a:solidFill>
                  <a:srgbClr val="3F3F3F"/>
                </a:solidFill>
                <a:latin typeface="Trebuchet MS"/>
                <a:ea typeface="Trebuchet MS"/>
                <a:cs typeface="Trebuchet MS"/>
                <a:sym typeface="Trebuchet MS"/>
              </a:rPr>
              <a:t>Lézard des souches</a:t>
            </a:r>
            <a:endParaRPr sz="1600" b="0" i="0" u="none" strike="noStrike" cap="none">
              <a:solidFill>
                <a:srgbClr val="3F3F3F"/>
              </a:solidFill>
              <a:latin typeface="Trebuchet MS"/>
              <a:ea typeface="Trebuchet MS"/>
              <a:cs typeface="Trebuchet MS"/>
              <a:sym typeface="Trebuchet MS"/>
            </a:endParaRPr>
          </a:p>
        </p:txBody>
      </p:sp>
      <p:sp>
        <p:nvSpPr>
          <p:cNvPr id="279" name="Google Shape;279;p12"/>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12</a:t>
            </a:fld>
            <a:endParaRPr/>
          </a:p>
        </p:txBody>
      </p:sp>
      <p:sp>
        <p:nvSpPr>
          <p:cNvPr id="280" name="Google Shape;280;p12"/>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FR"/>
              <a:t>Conférence Crosne mai 2022</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13"/>
          <p:cNvSpPr txBox="1">
            <a:spLocks noGrp="1"/>
          </p:cNvSpPr>
          <p:nvPr>
            <p:ph type="title"/>
          </p:nvPr>
        </p:nvSpPr>
        <p:spPr>
          <a:xfrm>
            <a:off x="677334" y="609600"/>
            <a:ext cx="7726437" cy="132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fr-FR"/>
              <a:t>La forêt de Sénart : Patrimoine naturel</a:t>
            </a:r>
            <a:endParaRPr/>
          </a:p>
        </p:txBody>
      </p:sp>
      <p:sp>
        <p:nvSpPr>
          <p:cNvPr id="286" name="Google Shape;286;p13"/>
          <p:cNvSpPr txBox="1">
            <a:spLocks noGrp="1"/>
          </p:cNvSpPr>
          <p:nvPr>
            <p:ph type="body" idx="1"/>
          </p:nvPr>
        </p:nvSpPr>
        <p:spPr>
          <a:xfrm>
            <a:off x="613593" y="1824154"/>
            <a:ext cx="4184035" cy="3880772"/>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440"/>
              <a:buChar char="►"/>
            </a:pPr>
            <a:r>
              <a:rPr lang="fr-FR"/>
              <a:t>Amphibiens d’intérêt</a:t>
            </a:r>
            <a:endParaRPr/>
          </a:p>
          <a:p>
            <a:pPr marL="742950" lvl="1" indent="-285750" algn="l" rtl="0">
              <a:spcBef>
                <a:spcPts val="1000"/>
              </a:spcBef>
              <a:spcAft>
                <a:spcPts val="0"/>
              </a:spcAft>
              <a:buSzPts val="1280"/>
              <a:buChar char="►"/>
            </a:pPr>
            <a:r>
              <a:rPr lang="fr-FR"/>
              <a:t>Crapaud accoucheur</a:t>
            </a:r>
            <a:endParaRPr/>
          </a:p>
          <a:p>
            <a:pPr marL="742950" lvl="1" indent="-285750" algn="l" rtl="0">
              <a:spcBef>
                <a:spcPts val="1000"/>
              </a:spcBef>
              <a:spcAft>
                <a:spcPts val="0"/>
              </a:spcAft>
              <a:buSzPts val="1280"/>
              <a:buChar char="►"/>
            </a:pPr>
            <a:r>
              <a:rPr lang="fr-FR"/>
              <a:t>Crapaud commun</a:t>
            </a:r>
            <a:endParaRPr/>
          </a:p>
          <a:p>
            <a:pPr marL="742950" lvl="1" indent="-285750" algn="l" rtl="0">
              <a:spcBef>
                <a:spcPts val="1000"/>
              </a:spcBef>
              <a:spcAft>
                <a:spcPts val="0"/>
              </a:spcAft>
              <a:buSzPts val="1280"/>
              <a:buChar char="►"/>
            </a:pPr>
            <a:r>
              <a:rPr lang="fr-FR"/>
              <a:t>Triton palmé</a:t>
            </a:r>
            <a:endParaRPr/>
          </a:p>
          <a:p>
            <a:pPr marL="742950" lvl="1" indent="-285750" algn="l" rtl="0">
              <a:spcBef>
                <a:spcPts val="1000"/>
              </a:spcBef>
              <a:spcAft>
                <a:spcPts val="0"/>
              </a:spcAft>
              <a:buSzPts val="1280"/>
              <a:buChar char="►"/>
            </a:pPr>
            <a:r>
              <a:rPr lang="fr-FR"/>
              <a:t>Triton ponctué</a:t>
            </a:r>
            <a:endParaRPr/>
          </a:p>
          <a:p>
            <a:pPr marL="742950" lvl="1" indent="-285750" algn="l" rtl="0">
              <a:spcBef>
                <a:spcPts val="1000"/>
              </a:spcBef>
              <a:spcAft>
                <a:spcPts val="0"/>
              </a:spcAft>
              <a:buSzPts val="1280"/>
              <a:buChar char="►"/>
            </a:pPr>
            <a:r>
              <a:rPr lang="fr-FR"/>
              <a:t>Triton crêté</a:t>
            </a:r>
            <a:endParaRPr/>
          </a:p>
          <a:p>
            <a:pPr marL="742950" lvl="1" indent="-285750" algn="l" rtl="0">
              <a:spcBef>
                <a:spcPts val="1000"/>
              </a:spcBef>
              <a:spcAft>
                <a:spcPts val="0"/>
              </a:spcAft>
              <a:buSzPts val="1280"/>
              <a:buChar char="►"/>
            </a:pPr>
            <a:r>
              <a:rPr lang="fr-FR"/>
              <a:t>Grenouille agile</a:t>
            </a:r>
            <a:endParaRPr/>
          </a:p>
          <a:p>
            <a:pPr marL="742950" lvl="1" indent="-285750" algn="l" rtl="0">
              <a:spcBef>
                <a:spcPts val="1000"/>
              </a:spcBef>
              <a:spcAft>
                <a:spcPts val="0"/>
              </a:spcAft>
              <a:buSzPts val="1280"/>
              <a:buChar char="►"/>
            </a:pPr>
            <a:r>
              <a:rPr lang="fr-FR"/>
              <a:t>Grenouille commune</a:t>
            </a:r>
            <a:endParaRPr/>
          </a:p>
        </p:txBody>
      </p:sp>
      <p:sp>
        <p:nvSpPr>
          <p:cNvPr id="287" name="Google Shape;287;p13"/>
          <p:cNvSpPr txBox="1">
            <a:spLocks noGrp="1"/>
          </p:cNvSpPr>
          <p:nvPr>
            <p:ph type="body" idx="2"/>
          </p:nvPr>
        </p:nvSpPr>
        <p:spPr>
          <a:xfrm>
            <a:off x="5029936" y="1553639"/>
            <a:ext cx="4184034" cy="3880773"/>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440"/>
              <a:buChar char="►"/>
            </a:pPr>
            <a:r>
              <a:rPr lang="fr-FR"/>
              <a:t>Insectes</a:t>
            </a:r>
            <a:endParaRPr/>
          </a:p>
          <a:p>
            <a:pPr marL="742950" lvl="1" indent="-285750" algn="l" rtl="0">
              <a:spcBef>
                <a:spcPts val="1000"/>
              </a:spcBef>
              <a:spcAft>
                <a:spcPts val="0"/>
              </a:spcAft>
              <a:buSzPts val="1280"/>
              <a:buChar char="►"/>
            </a:pPr>
            <a:r>
              <a:rPr lang="fr-FR"/>
              <a:t>Charançon poudré</a:t>
            </a:r>
            <a:endParaRPr/>
          </a:p>
          <a:p>
            <a:pPr marL="742950" lvl="1" indent="-285750" algn="l" rtl="0">
              <a:spcBef>
                <a:spcPts val="1000"/>
              </a:spcBef>
              <a:spcAft>
                <a:spcPts val="0"/>
              </a:spcAft>
              <a:buSzPts val="1280"/>
              <a:buChar char="►"/>
            </a:pPr>
            <a:r>
              <a:rPr lang="fr-FR"/>
              <a:t>Hespérie de l’Alcée</a:t>
            </a:r>
            <a:endParaRPr/>
          </a:p>
          <a:p>
            <a:pPr marL="742950" lvl="1" indent="-285750" algn="l" rtl="0">
              <a:spcBef>
                <a:spcPts val="1000"/>
              </a:spcBef>
              <a:spcAft>
                <a:spcPts val="0"/>
              </a:spcAft>
              <a:buSzPts val="1280"/>
              <a:buChar char="►"/>
            </a:pPr>
            <a:r>
              <a:rPr lang="fr-FR"/>
              <a:t>Virgule</a:t>
            </a:r>
            <a:endParaRPr/>
          </a:p>
          <a:p>
            <a:pPr marL="742950" lvl="1" indent="-285750" algn="l" rtl="0">
              <a:spcBef>
                <a:spcPts val="1000"/>
              </a:spcBef>
              <a:spcAft>
                <a:spcPts val="0"/>
              </a:spcAft>
              <a:buSzPts val="1280"/>
              <a:buChar char="►"/>
            </a:pPr>
            <a:r>
              <a:rPr lang="fr-FR"/>
              <a:t>Flambée</a:t>
            </a:r>
            <a:endParaRPr/>
          </a:p>
          <a:p>
            <a:pPr marL="742950" lvl="1" indent="-285750" algn="l" rtl="0">
              <a:spcBef>
                <a:spcPts val="1000"/>
              </a:spcBef>
              <a:spcAft>
                <a:spcPts val="0"/>
              </a:spcAft>
              <a:buSzPts val="1280"/>
              <a:buChar char="►"/>
            </a:pPr>
            <a:r>
              <a:rPr lang="fr-FR"/>
              <a:t>Demi deuil</a:t>
            </a:r>
            <a:endParaRPr/>
          </a:p>
          <a:p>
            <a:pPr marL="742950" lvl="1" indent="-285750" algn="l" rtl="0">
              <a:spcBef>
                <a:spcPts val="1000"/>
              </a:spcBef>
              <a:spcAft>
                <a:spcPts val="0"/>
              </a:spcAft>
              <a:buSzPts val="1280"/>
              <a:buChar char="►"/>
            </a:pPr>
            <a:r>
              <a:rPr lang="fr-FR"/>
              <a:t>Orthétrum brun</a:t>
            </a:r>
            <a:endParaRPr/>
          </a:p>
        </p:txBody>
      </p:sp>
      <p:pic>
        <p:nvPicPr>
          <p:cNvPr id="288" name="Google Shape;288;p13"/>
          <p:cNvPicPr preferRelativeResize="0"/>
          <p:nvPr/>
        </p:nvPicPr>
        <p:blipFill rotWithShape="1">
          <a:blip r:embed="rId3">
            <a:alphaModFix/>
          </a:blip>
          <a:srcRect/>
          <a:stretch/>
        </p:blipFill>
        <p:spPr>
          <a:xfrm>
            <a:off x="8280217" y="3387404"/>
            <a:ext cx="3577497" cy="2683122"/>
          </a:xfrm>
          <a:prstGeom prst="rect">
            <a:avLst/>
          </a:prstGeom>
          <a:noFill/>
          <a:ln>
            <a:noFill/>
          </a:ln>
        </p:spPr>
      </p:pic>
      <p:pic>
        <p:nvPicPr>
          <p:cNvPr id="289" name="Google Shape;289;p13"/>
          <p:cNvPicPr preferRelativeResize="0"/>
          <p:nvPr/>
        </p:nvPicPr>
        <p:blipFill rotWithShape="1">
          <a:blip r:embed="rId4">
            <a:alphaModFix/>
          </a:blip>
          <a:srcRect/>
          <a:stretch/>
        </p:blipFill>
        <p:spPr>
          <a:xfrm>
            <a:off x="618400" y="4941731"/>
            <a:ext cx="2434407" cy="1624337"/>
          </a:xfrm>
          <a:prstGeom prst="rect">
            <a:avLst/>
          </a:prstGeom>
          <a:noFill/>
          <a:ln>
            <a:noFill/>
          </a:ln>
        </p:spPr>
      </p:pic>
      <p:pic>
        <p:nvPicPr>
          <p:cNvPr id="290" name="Google Shape;290;p13"/>
          <p:cNvPicPr preferRelativeResize="0"/>
          <p:nvPr/>
        </p:nvPicPr>
        <p:blipFill rotWithShape="1">
          <a:blip r:embed="rId5">
            <a:alphaModFix/>
          </a:blip>
          <a:srcRect/>
          <a:stretch/>
        </p:blipFill>
        <p:spPr>
          <a:xfrm>
            <a:off x="3679627" y="4623304"/>
            <a:ext cx="2978275" cy="1869125"/>
          </a:xfrm>
          <a:prstGeom prst="rect">
            <a:avLst/>
          </a:prstGeom>
          <a:noFill/>
          <a:ln>
            <a:noFill/>
          </a:ln>
        </p:spPr>
      </p:pic>
      <p:pic>
        <p:nvPicPr>
          <p:cNvPr id="291" name="Google Shape;291;p13"/>
          <p:cNvPicPr preferRelativeResize="0"/>
          <p:nvPr/>
        </p:nvPicPr>
        <p:blipFill rotWithShape="1">
          <a:blip r:embed="rId6">
            <a:alphaModFix/>
          </a:blip>
          <a:srcRect/>
          <a:stretch/>
        </p:blipFill>
        <p:spPr>
          <a:xfrm>
            <a:off x="8280217" y="465128"/>
            <a:ext cx="3577497" cy="2387054"/>
          </a:xfrm>
          <a:prstGeom prst="rect">
            <a:avLst/>
          </a:prstGeom>
          <a:noFill/>
          <a:ln>
            <a:noFill/>
          </a:ln>
        </p:spPr>
      </p:pic>
      <p:sp>
        <p:nvSpPr>
          <p:cNvPr id="292" name="Google Shape;292;p13"/>
          <p:cNvSpPr txBox="1"/>
          <p:nvPr/>
        </p:nvSpPr>
        <p:spPr>
          <a:xfrm>
            <a:off x="8280217" y="2833604"/>
            <a:ext cx="82747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a:solidFill>
                  <a:srgbClr val="0C0C0C"/>
                </a:solidFill>
                <a:latin typeface="Trebuchet MS"/>
                <a:ea typeface="Trebuchet MS"/>
                <a:cs typeface="Trebuchet MS"/>
                <a:sym typeface="Trebuchet MS"/>
              </a:rPr>
              <a:t>© </a:t>
            </a:r>
            <a:r>
              <a:rPr lang="fr-FR" sz="1200" u="sng">
                <a:solidFill>
                  <a:srgbClr val="0C0C0C"/>
                </a:solidFill>
                <a:latin typeface="Trebuchet MS"/>
                <a:ea typeface="Trebuchet MS"/>
                <a:cs typeface="Trebuchet MS"/>
                <a:sym typeface="Trebuchet MS"/>
                <a:hlinkClick r:id="rId7">
                  <a:extLst>
                    <a:ext uri="{A12FA001-AC4F-418D-AE19-62706E023703}">
                      <ahyp:hlinkClr xmlns:ahyp="http://schemas.microsoft.com/office/drawing/2018/hyperlinkcolor" val="tx"/>
                    </a:ext>
                  </a:extLst>
                </a:hlinkClick>
              </a:rPr>
              <a:t>MichaD</a:t>
            </a:r>
            <a:endParaRPr sz="1200">
              <a:solidFill>
                <a:srgbClr val="0C0C0C"/>
              </a:solidFill>
              <a:latin typeface="Trebuchet MS"/>
              <a:ea typeface="Trebuchet MS"/>
              <a:cs typeface="Trebuchet MS"/>
              <a:sym typeface="Trebuchet MS"/>
            </a:endParaRPr>
          </a:p>
        </p:txBody>
      </p:sp>
      <p:sp>
        <p:nvSpPr>
          <p:cNvPr id="293" name="Google Shape;293;p13"/>
          <p:cNvSpPr txBox="1"/>
          <p:nvPr/>
        </p:nvSpPr>
        <p:spPr>
          <a:xfrm>
            <a:off x="8280216" y="6064672"/>
            <a:ext cx="117852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a:solidFill>
                  <a:srgbClr val="0C0C0C"/>
                </a:solidFill>
                <a:latin typeface="Trebuchet MS"/>
                <a:ea typeface="Trebuchet MS"/>
                <a:cs typeface="Trebuchet MS"/>
                <a:sym typeface="Trebuchet MS"/>
              </a:rPr>
              <a:t>© </a:t>
            </a:r>
            <a:r>
              <a:rPr lang="fr-FR" sz="1200" u="sng">
                <a:solidFill>
                  <a:srgbClr val="0C0C0C"/>
                </a:solidFill>
                <a:latin typeface="Trebuchet MS"/>
                <a:ea typeface="Trebuchet MS"/>
                <a:cs typeface="Trebuchet MS"/>
                <a:sym typeface="Trebuchet MS"/>
                <a:hlinkClick r:id="rId8">
                  <a:extLst>
                    <a:ext uri="{A12FA001-AC4F-418D-AE19-62706E023703}">
                      <ahyp:hlinkClr xmlns:ahyp="http://schemas.microsoft.com/office/drawing/2018/hyperlinkcolor" val="tx"/>
                    </a:ext>
                  </a:extLst>
                </a:hlinkClick>
              </a:rPr>
              <a:t>Hectonichus</a:t>
            </a:r>
            <a:endParaRPr sz="1200">
              <a:solidFill>
                <a:srgbClr val="0C0C0C"/>
              </a:solidFill>
              <a:latin typeface="Trebuchet MS"/>
              <a:ea typeface="Trebuchet MS"/>
              <a:cs typeface="Trebuchet MS"/>
              <a:sym typeface="Trebuchet MS"/>
            </a:endParaRPr>
          </a:p>
        </p:txBody>
      </p:sp>
      <p:sp>
        <p:nvSpPr>
          <p:cNvPr id="294" name="Google Shape;294;p13"/>
          <p:cNvSpPr txBox="1"/>
          <p:nvPr/>
        </p:nvSpPr>
        <p:spPr>
          <a:xfrm>
            <a:off x="613593" y="6516738"/>
            <a:ext cx="148951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u="sng">
                <a:solidFill>
                  <a:srgbClr val="0C0C0C"/>
                </a:solidFill>
                <a:latin typeface="Trebuchet MS"/>
                <a:ea typeface="Trebuchet MS"/>
                <a:cs typeface="Trebuchet MS"/>
                <a:sym typeface="Trebuchet MS"/>
                <a:hlinkClick r:id="rId9">
                  <a:extLst>
                    <a:ext uri="{A12FA001-AC4F-418D-AE19-62706E023703}">
                      <ahyp:hlinkClr xmlns:ahyp="http://schemas.microsoft.com/office/drawing/2018/hyperlinkcolor" val="tx"/>
                    </a:ext>
                  </a:extLst>
                </a:hlinkClick>
              </a:rPr>
              <a:t>© Gilles San Martin</a:t>
            </a:r>
            <a:endParaRPr sz="1200">
              <a:solidFill>
                <a:srgbClr val="0C0C0C"/>
              </a:solidFill>
              <a:latin typeface="Trebuchet MS"/>
              <a:ea typeface="Trebuchet MS"/>
              <a:cs typeface="Trebuchet MS"/>
              <a:sym typeface="Trebuchet MS"/>
            </a:endParaRPr>
          </a:p>
        </p:txBody>
      </p:sp>
      <p:sp>
        <p:nvSpPr>
          <p:cNvPr id="295" name="Google Shape;295;p13"/>
          <p:cNvSpPr txBox="1"/>
          <p:nvPr/>
        </p:nvSpPr>
        <p:spPr>
          <a:xfrm>
            <a:off x="3539668" y="6492429"/>
            <a:ext cx="141417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u="sng">
                <a:solidFill>
                  <a:srgbClr val="0C0C0C"/>
                </a:solidFill>
                <a:latin typeface="Trebuchet MS"/>
                <a:ea typeface="Trebuchet MS"/>
                <a:cs typeface="Trebuchet MS"/>
                <a:sym typeface="Trebuchet MS"/>
                <a:hlinkClick r:id="rId10">
                  <a:extLst>
                    <a:ext uri="{A12FA001-AC4F-418D-AE19-62706E023703}">
                      <ahyp:hlinkClr xmlns:ahyp="http://schemas.microsoft.com/office/drawing/2018/hyperlinkcolor" val="tx"/>
                    </a:ext>
                  </a:extLst>
                </a:hlinkClick>
              </a:rPr>
              <a:t>© Bernard </a:t>
            </a:r>
            <a:r>
              <a:rPr lang="fr-FR" sz="1200" u="sng">
                <a:solidFill>
                  <a:srgbClr val="0C0C0C"/>
                </a:solidFill>
                <a:latin typeface="Trebuchet MS"/>
                <a:ea typeface="Trebuchet MS"/>
                <a:cs typeface="Trebuchet MS"/>
                <a:sym typeface="Trebuchet MS"/>
              </a:rPr>
              <a:t>Dupont</a:t>
            </a:r>
            <a:endParaRPr/>
          </a:p>
        </p:txBody>
      </p:sp>
      <p:sp>
        <p:nvSpPr>
          <p:cNvPr id="296" name="Google Shape;296;p13"/>
          <p:cNvSpPr txBox="1"/>
          <p:nvPr/>
        </p:nvSpPr>
        <p:spPr>
          <a:xfrm>
            <a:off x="10097186" y="6395411"/>
            <a:ext cx="198009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chemeClr val="dk1"/>
                </a:solidFill>
                <a:latin typeface="Trebuchet MS"/>
                <a:ea typeface="Trebuchet MS"/>
                <a:cs typeface="Trebuchet MS"/>
                <a:sym typeface="Trebuchet MS"/>
              </a:rPr>
              <a:t>Images Wikipedia</a:t>
            </a:r>
            <a:endParaRPr sz="1800">
              <a:solidFill>
                <a:schemeClr val="dk1"/>
              </a:solidFill>
              <a:latin typeface="Trebuchet MS"/>
              <a:ea typeface="Trebuchet MS"/>
              <a:cs typeface="Trebuchet MS"/>
              <a:sym typeface="Trebuchet MS"/>
            </a:endParaRPr>
          </a:p>
        </p:txBody>
      </p:sp>
      <p:sp>
        <p:nvSpPr>
          <p:cNvPr id="297" name="Google Shape;297;p13"/>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13</a:t>
            </a:fld>
            <a:endParaRPr/>
          </a:p>
        </p:txBody>
      </p:sp>
      <p:sp>
        <p:nvSpPr>
          <p:cNvPr id="298" name="Google Shape;298;p13"/>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FR"/>
              <a:t>Conférence Crosne mai 2022</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La forêt de Sénart : Patrimoine naturel</a:t>
            </a:r>
          </a:p>
        </p:txBody>
      </p:sp>
      <p:sp>
        <p:nvSpPr>
          <p:cNvPr id="5" name="Espace réservé du pied de page 4"/>
          <p:cNvSpPr>
            <a:spLocks noGrp="1"/>
          </p:cNvSpPr>
          <p:nvPr>
            <p:ph type="ftr" idx="11"/>
          </p:nvPr>
        </p:nvSpPr>
        <p:spPr/>
        <p:txBody>
          <a:bodyPr/>
          <a:lstStyle/>
          <a:p>
            <a:r>
              <a:rPr lang="fr-FR"/>
              <a:t>Conférence Crosne mai 2022</a:t>
            </a:r>
          </a:p>
        </p:txBody>
      </p:sp>
      <p:sp>
        <p:nvSpPr>
          <p:cNvPr id="6" name="Espace réservé du numéro de diapositive 5"/>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14</a:t>
            </a:fld>
            <a:endParaRPr lang="fr-FR"/>
          </a:p>
        </p:txBody>
      </p:sp>
      <p:pic>
        <p:nvPicPr>
          <p:cNvPr id="7" name="Image 6" descr="Capture d’écran"/>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34807" y="1296397"/>
            <a:ext cx="6762864" cy="4744965"/>
          </a:xfrm>
          <a:prstGeom prst="rect">
            <a:avLst/>
          </a:prstGeom>
          <a:ln>
            <a:noFill/>
          </a:ln>
          <a:effectLst/>
        </p:spPr>
      </p:pic>
      <p:sp>
        <p:nvSpPr>
          <p:cNvPr id="8" name="Flèche droite 7"/>
          <p:cNvSpPr/>
          <p:nvPr/>
        </p:nvSpPr>
        <p:spPr>
          <a:xfrm flipH="1">
            <a:off x="8790940" y="4326371"/>
            <a:ext cx="483062" cy="3651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p:cNvSpPr txBox="1"/>
          <p:nvPr/>
        </p:nvSpPr>
        <p:spPr>
          <a:xfrm>
            <a:off x="9474279" y="4035277"/>
            <a:ext cx="1883849" cy="923330"/>
          </a:xfrm>
          <a:prstGeom prst="rect">
            <a:avLst/>
          </a:prstGeom>
          <a:solidFill>
            <a:schemeClr val="bg1"/>
          </a:solidFill>
        </p:spPr>
        <p:txBody>
          <a:bodyPr wrap="none" rtlCol="0">
            <a:spAutoFit/>
          </a:bodyPr>
          <a:lstStyle/>
          <a:p>
            <a:r>
              <a:rPr lang="fr-FR" sz="1800" dirty="0">
                <a:latin typeface="Trebuchet MS" panose="020B0603020202020204" pitchFamily="34" charset="0"/>
              </a:rPr>
              <a:t>Insectes vivants </a:t>
            </a:r>
          </a:p>
          <a:p>
            <a:r>
              <a:rPr lang="fr-FR" sz="1800" dirty="0">
                <a:latin typeface="Trebuchet MS" panose="020B0603020202020204" pitchFamily="34" charset="0"/>
              </a:rPr>
              <a:t>dans</a:t>
            </a:r>
          </a:p>
          <a:p>
            <a:r>
              <a:rPr lang="fr-FR" sz="1800" dirty="0">
                <a:latin typeface="Trebuchet MS" panose="020B0603020202020204" pitchFamily="34" charset="0"/>
              </a:rPr>
              <a:t>le bois mort</a:t>
            </a:r>
          </a:p>
        </p:txBody>
      </p:sp>
      <p:sp>
        <p:nvSpPr>
          <p:cNvPr id="10" name="ZoneTexte 9">
            <a:extLst>
              <a:ext uri="{FF2B5EF4-FFF2-40B4-BE49-F238E27FC236}">
                <a16:creationId xmlns:a16="http://schemas.microsoft.com/office/drawing/2014/main" id="{AA56C92B-139A-459B-9D3F-DBD4762C48AA}"/>
              </a:ext>
            </a:extLst>
          </p:cNvPr>
          <p:cNvSpPr txBox="1"/>
          <p:nvPr/>
        </p:nvSpPr>
        <p:spPr>
          <a:xfrm>
            <a:off x="4774070" y="6248400"/>
            <a:ext cx="4592924" cy="523220"/>
          </a:xfrm>
          <a:prstGeom prst="rect">
            <a:avLst/>
          </a:prstGeom>
          <a:noFill/>
        </p:spPr>
        <p:txBody>
          <a:bodyPr wrap="none" rtlCol="0">
            <a:spAutoFit/>
          </a:bodyPr>
          <a:lstStyle/>
          <a:p>
            <a:r>
              <a:rPr lang="fr-FR" dirty="0"/>
              <a:t>Gosselin F &amp; M, 2019. Gestion forestière et Biodiversité</a:t>
            </a:r>
          </a:p>
          <a:p>
            <a:r>
              <a:rPr lang="fr-FR" dirty="0"/>
              <a:t>EN en danger, CR en danger critique, VU vulnérable</a:t>
            </a:r>
          </a:p>
        </p:txBody>
      </p:sp>
    </p:spTree>
    <p:extLst>
      <p:ext uri="{BB962C8B-B14F-4D97-AF65-F5344CB8AC3E}">
        <p14:creationId xmlns:p14="http://schemas.microsoft.com/office/powerpoint/2010/main" val="5010433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898DC4-5A1D-43FE-9162-1A70FE3C7EF2}"/>
              </a:ext>
            </a:extLst>
          </p:cNvPr>
          <p:cNvSpPr>
            <a:spLocks noGrp="1"/>
          </p:cNvSpPr>
          <p:nvPr>
            <p:ph type="title"/>
          </p:nvPr>
        </p:nvSpPr>
        <p:spPr/>
        <p:txBody>
          <a:bodyPr/>
          <a:lstStyle/>
          <a:p>
            <a:r>
              <a:rPr lang="fr-FR" dirty="0"/>
              <a:t>La forêt de Sénart : Patrimoine naturel</a:t>
            </a:r>
          </a:p>
        </p:txBody>
      </p:sp>
      <p:sp>
        <p:nvSpPr>
          <p:cNvPr id="9" name="Espace réservé du texte 8">
            <a:extLst>
              <a:ext uri="{FF2B5EF4-FFF2-40B4-BE49-F238E27FC236}">
                <a16:creationId xmlns:a16="http://schemas.microsoft.com/office/drawing/2014/main" id="{6BEC8974-54D5-4F79-ABE3-926600DC2F9F}"/>
              </a:ext>
            </a:extLst>
          </p:cNvPr>
          <p:cNvSpPr>
            <a:spLocks noGrp="1"/>
          </p:cNvSpPr>
          <p:nvPr>
            <p:ph type="body" idx="1"/>
          </p:nvPr>
        </p:nvSpPr>
        <p:spPr>
          <a:xfrm>
            <a:off x="677334" y="1342698"/>
            <a:ext cx="8596668" cy="3880773"/>
          </a:xfrm>
        </p:spPr>
        <p:txBody>
          <a:bodyPr/>
          <a:lstStyle/>
          <a:p>
            <a:r>
              <a:rPr lang="fr-FR" dirty="0"/>
              <a:t>Evolution des populations d’oiseaux en France</a:t>
            </a:r>
          </a:p>
        </p:txBody>
      </p:sp>
      <p:sp>
        <p:nvSpPr>
          <p:cNvPr id="5" name="Espace réservé du pied de page 4">
            <a:extLst>
              <a:ext uri="{FF2B5EF4-FFF2-40B4-BE49-F238E27FC236}">
                <a16:creationId xmlns:a16="http://schemas.microsoft.com/office/drawing/2014/main" id="{C7680AE4-57F3-47BF-ABED-3E1ECAD50B97}"/>
              </a:ext>
            </a:extLst>
          </p:cNvPr>
          <p:cNvSpPr>
            <a:spLocks noGrp="1"/>
          </p:cNvSpPr>
          <p:nvPr>
            <p:ph type="ftr" idx="11"/>
          </p:nvPr>
        </p:nvSpPr>
        <p:spPr/>
        <p:txBody>
          <a:bodyPr/>
          <a:lstStyle/>
          <a:p>
            <a:r>
              <a:rPr lang="fr-FR"/>
              <a:t>Conférence Crosne mai 2022</a:t>
            </a:r>
          </a:p>
        </p:txBody>
      </p:sp>
      <p:sp>
        <p:nvSpPr>
          <p:cNvPr id="6" name="Espace réservé du numéro de diapositive 5">
            <a:extLst>
              <a:ext uri="{FF2B5EF4-FFF2-40B4-BE49-F238E27FC236}">
                <a16:creationId xmlns:a16="http://schemas.microsoft.com/office/drawing/2014/main" id="{BB93F01E-39BD-47A0-BF52-E29194CAFC9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15</a:t>
            </a:fld>
            <a:endParaRPr lang="fr-FR"/>
          </a:p>
        </p:txBody>
      </p:sp>
      <p:pic>
        <p:nvPicPr>
          <p:cNvPr id="8" name="Image 7">
            <a:extLst>
              <a:ext uri="{FF2B5EF4-FFF2-40B4-BE49-F238E27FC236}">
                <a16:creationId xmlns:a16="http://schemas.microsoft.com/office/drawing/2014/main" id="{2C7D5FE7-6459-4932-A6FC-4D6AAC005096}"/>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2773"/>
          <a:stretch/>
        </p:blipFill>
        <p:spPr>
          <a:xfrm>
            <a:off x="1754810" y="1821335"/>
            <a:ext cx="6441716" cy="4402589"/>
          </a:xfrm>
          <a:prstGeom prst="rect">
            <a:avLst/>
          </a:prstGeom>
        </p:spPr>
      </p:pic>
      <p:sp>
        <p:nvSpPr>
          <p:cNvPr id="10" name="Ellipse 9">
            <a:extLst>
              <a:ext uri="{FF2B5EF4-FFF2-40B4-BE49-F238E27FC236}">
                <a16:creationId xmlns:a16="http://schemas.microsoft.com/office/drawing/2014/main" id="{4CCF640A-85B9-4D3D-9950-418F3EF4FE65}"/>
              </a:ext>
            </a:extLst>
          </p:cNvPr>
          <p:cNvSpPr/>
          <p:nvPr/>
        </p:nvSpPr>
        <p:spPr>
          <a:xfrm>
            <a:off x="6974946" y="3429000"/>
            <a:ext cx="1221580" cy="93871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933D0DEB-B91C-4812-8E36-A83FD1243DD7}"/>
              </a:ext>
            </a:extLst>
          </p:cNvPr>
          <p:cNvSpPr txBox="1"/>
          <p:nvPr/>
        </p:nvSpPr>
        <p:spPr>
          <a:xfrm>
            <a:off x="4867638" y="6469746"/>
            <a:ext cx="4214615" cy="307777"/>
          </a:xfrm>
          <a:prstGeom prst="rect">
            <a:avLst/>
          </a:prstGeom>
          <a:noFill/>
        </p:spPr>
        <p:txBody>
          <a:bodyPr wrap="none" rtlCol="0">
            <a:spAutoFit/>
          </a:bodyPr>
          <a:lstStyle/>
          <a:p>
            <a:r>
              <a:rPr lang="fr-FR" dirty="0"/>
              <a:t>LPO, 2019. Suivi des oiseaux communs en France</a:t>
            </a:r>
          </a:p>
        </p:txBody>
      </p:sp>
      <p:pic>
        <p:nvPicPr>
          <p:cNvPr id="12" name="Image 11">
            <a:extLst>
              <a:ext uri="{FF2B5EF4-FFF2-40B4-BE49-F238E27FC236}">
                <a16:creationId xmlns:a16="http://schemas.microsoft.com/office/drawing/2014/main" id="{AB9E2BF1-2A4D-4B01-8B97-0C7850D9E3E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971339" y="2038626"/>
            <a:ext cx="1302663" cy="731030"/>
          </a:xfrm>
          <a:prstGeom prst="rect">
            <a:avLst/>
          </a:prstGeom>
        </p:spPr>
      </p:pic>
      <p:pic>
        <p:nvPicPr>
          <p:cNvPr id="13" name="Image 12">
            <a:extLst>
              <a:ext uri="{FF2B5EF4-FFF2-40B4-BE49-F238E27FC236}">
                <a16:creationId xmlns:a16="http://schemas.microsoft.com/office/drawing/2014/main" id="{48C13A12-8A34-4F69-AB55-576B9B88227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382816" y="2029559"/>
            <a:ext cx="1110145" cy="740097"/>
          </a:xfrm>
          <a:prstGeom prst="rect">
            <a:avLst/>
          </a:prstGeom>
        </p:spPr>
      </p:pic>
      <p:pic>
        <p:nvPicPr>
          <p:cNvPr id="14" name="Image 13">
            <a:extLst>
              <a:ext uri="{FF2B5EF4-FFF2-40B4-BE49-F238E27FC236}">
                <a16:creationId xmlns:a16="http://schemas.microsoft.com/office/drawing/2014/main" id="{7C34B2F0-5C2E-41CB-B739-CB1779CABB1A}"/>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628875" y="2029559"/>
            <a:ext cx="1110146" cy="740097"/>
          </a:xfrm>
          <a:prstGeom prst="rect">
            <a:avLst/>
          </a:prstGeom>
        </p:spPr>
      </p:pic>
      <p:sp>
        <p:nvSpPr>
          <p:cNvPr id="15" name="ZoneTexte 14">
            <a:extLst>
              <a:ext uri="{FF2B5EF4-FFF2-40B4-BE49-F238E27FC236}">
                <a16:creationId xmlns:a16="http://schemas.microsoft.com/office/drawing/2014/main" id="{C0571928-BC29-448E-944C-026D9BA5F73D}"/>
              </a:ext>
            </a:extLst>
          </p:cNvPr>
          <p:cNvSpPr txBox="1"/>
          <p:nvPr/>
        </p:nvSpPr>
        <p:spPr>
          <a:xfrm>
            <a:off x="8333792" y="3814830"/>
            <a:ext cx="3038011" cy="307777"/>
          </a:xfrm>
          <a:prstGeom prst="rect">
            <a:avLst/>
          </a:prstGeom>
          <a:solidFill>
            <a:schemeClr val="bg1"/>
          </a:solidFill>
          <a:ln w="28575">
            <a:solidFill>
              <a:schemeClr val="accent1"/>
            </a:solidFill>
          </a:ln>
        </p:spPr>
        <p:txBody>
          <a:bodyPr wrap="none" rtlCol="0">
            <a:spAutoFit/>
          </a:bodyPr>
          <a:lstStyle/>
          <a:p>
            <a:r>
              <a:rPr lang="fr-FR" dirty="0"/>
              <a:t>La forêt, une réserve de biodiversité</a:t>
            </a:r>
          </a:p>
        </p:txBody>
      </p:sp>
      <p:pic>
        <p:nvPicPr>
          <p:cNvPr id="16" name="Image 15">
            <a:extLst>
              <a:ext uri="{FF2B5EF4-FFF2-40B4-BE49-F238E27FC236}">
                <a16:creationId xmlns:a16="http://schemas.microsoft.com/office/drawing/2014/main" id="{B9BA82D8-895C-4A43-AF1B-1E22EB311DF2}"/>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084267" y="5231737"/>
            <a:ext cx="1016550" cy="703623"/>
          </a:xfrm>
          <a:prstGeom prst="rect">
            <a:avLst/>
          </a:prstGeom>
        </p:spPr>
      </p:pic>
      <p:pic>
        <p:nvPicPr>
          <p:cNvPr id="17" name="Image 16">
            <a:extLst>
              <a:ext uri="{FF2B5EF4-FFF2-40B4-BE49-F238E27FC236}">
                <a16:creationId xmlns:a16="http://schemas.microsoft.com/office/drawing/2014/main" id="{E56C3E9C-C053-4B92-9184-89AD6A3543F7}"/>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8125913" y="4289249"/>
            <a:ext cx="929499" cy="696666"/>
          </a:xfrm>
          <a:prstGeom prst="rect">
            <a:avLst/>
          </a:prstGeom>
        </p:spPr>
      </p:pic>
      <p:pic>
        <p:nvPicPr>
          <p:cNvPr id="18" name="Image 17">
            <a:extLst>
              <a:ext uri="{FF2B5EF4-FFF2-40B4-BE49-F238E27FC236}">
                <a16:creationId xmlns:a16="http://schemas.microsoft.com/office/drawing/2014/main" id="{300927F3-8C79-4239-B327-0DC202D9A06E}"/>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9188290" y="5223471"/>
            <a:ext cx="1055435" cy="703623"/>
          </a:xfrm>
          <a:prstGeom prst="rect">
            <a:avLst/>
          </a:prstGeom>
        </p:spPr>
      </p:pic>
      <p:pic>
        <p:nvPicPr>
          <p:cNvPr id="19" name="Image 18">
            <a:extLst>
              <a:ext uri="{FF2B5EF4-FFF2-40B4-BE49-F238E27FC236}">
                <a16:creationId xmlns:a16="http://schemas.microsoft.com/office/drawing/2014/main" id="{1A903761-741C-4861-8AA7-753A218FC837}"/>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9125572" y="4282458"/>
            <a:ext cx="971666" cy="696666"/>
          </a:xfrm>
          <a:prstGeom prst="rect">
            <a:avLst/>
          </a:prstGeom>
        </p:spPr>
      </p:pic>
      <p:pic>
        <p:nvPicPr>
          <p:cNvPr id="20" name="Image 19">
            <a:extLst>
              <a:ext uri="{FF2B5EF4-FFF2-40B4-BE49-F238E27FC236}">
                <a16:creationId xmlns:a16="http://schemas.microsoft.com/office/drawing/2014/main" id="{FE3304BC-0B3F-45AB-8A30-4F210B5CBEDC}"/>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10167398" y="4280628"/>
            <a:ext cx="1016550" cy="678891"/>
          </a:xfrm>
          <a:prstGeom prst="rect">
            <a:avLst/>
          </a:prstGeom>
        </p:spPr>
      </p:pic>
      <p:pic>
        <p:nvPicPr>
          <p:cNvPr id="23" name="Image 22">
            <a:extLst>
              <a:ext uri="{FF2B5EF4-FFF2-40B4-BE49-F238E27FC236}">
                <a16:creationId xmlns:a16="http://schemas.microsoft.com/office/drawing/2014/main" id="{0673B38E-A47F-493B-A5EC-B89D63CC9A66}"/>
              </a:ext>
            </a:extLst>
          </p:cNvPr>
          <p:cNvPicPr>
            <a:picLocks noChangeAspect="1"/>
          </p:cNvPicPr>
          <p:nvPr/>
        </p:nvPicPr>
        <p:blipFill>
          <a:blip r:embed="rId11"/>
          <a:stretch>
            <a:fillRect/>
          </a:stretch>
        </p:blipFill>
        <p:spPr>
          <a:xfrm>
            <a:off x="8818117" y="3064821"/>
            <a:ext cx="1047971" cy="697378"/>
          </a:xfrm>
          <a:prstGeom prst="rect">
            <a:avLst/>
          </a:prstGeom>
        </p:spPr>
      </p:pic>
      <p:pic>
        <p:nvPicPr>
          <p:cNvPr id="24" name="Image 23">
            <a:extLst>
              <a:ext uri="{FF2B5EF4-FFF2-40B4-BE49-F238E27FC236}">
                <a16:creationId xmlns:a16="http://schemas.microsoft.com/office/drawing/2014/main" id="{252923E8-EB0B-4EB9-89F1-35DB1A9C9FE3}"/>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8206725" y="3043171"/>
            <a:ext cx="528539" cy="697378"/>
          </a:xfrm>
          <a:prstGeom prst="rect">
            <a:avLst/>
          </a:prstGeom>
        </p:spPr>
      </p:pic>
      <p:pic>
        <p:nvPicPr>
          <p:cNvPr id="25" name="Image 24">
            <a:extLst>
              <a:ext uri="{FF2B5EF4-FFF2-40B4-BE49-F238E27FC236}">
                <a16:creationId xmlns:a16="http://schemas.microsoft.com/office/drawing/2014/main" id="{78B290A0-6E57-4F6E-BBAA-2100E0515FAD}"/>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9950190" y="3062319"/>
            <a:ext cx="697378" cy="697378"/>
          </a:xfrm>
          <a:prstGeom prst="rect">
            <a:avLst/>
          </a:prstGeom>
        </p:spPr>
      </p:pic>
      <p:pic>
        <p:nvPicPr>
          <p:cNvPr id="26" name="Image 25">
            <a:extLst>
              <a:ext uri="{FF2B5EF4-FFF2-40B4-BE49-F238E27FC236}">
                <a16:creationId xmlns:a16="http://schemas.microsoft.com/office/drawing/2014/main" id="{49934683-00E3-42E0-BF08-A439F28D4A9D}"/>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10731670" y="3057997"/>
            <a:ext cx="1007351" cy="692212"/>
          </a:xfrm>
          <a:prstGeom prst="rect">
            <a:avLst/>
          </a:prstGeom>
        </p:spPr>
      </p:pic>
    </p:spTree>
    <p:extLst>
      <p:ext uri="{BB962C8B-B14F-4D97-AF65-F5344CB8AC3E}">
        <p14:creationId xmlns:p14="http://schemas.microsoft.com/office/powerpoint/2010/main" val="13028112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14"/>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fr-FR"/>
              <a:t>La forêt de Sénart : Patrimoine naturel</a:t>
            </a:r>
            <a:endParaRPr/>
          </a:p>
        </p:txBody>
      </p:sp>
      <p:sp>
        <p:nvSpPr>
          <p:cNvPr id="304" name="Google Shape;304;p14"/>
          <p:cNvSpPr txBox="1">
            <a:spLocks noGrp="1"/>
          </p:cNvSpPr>
          <p:nvPr>
            <p:ph type="body" idx="1"/>
          </p:nvPr>
        </p:nvSpPr>
        <p:spPr>
          <a:xfrm>
            <a:off x="677334" y="1629366"/>
            <a:ext cx="8596668" cy="3880773"/>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440"/>
              <a:buChar char="►"/>
            </a:pPr>
            <a:r>
              <a:rPr lang="fr-FR"/>
              <a:t>Entretien des milieux par l’ONF</a:t>
            </a:r>
            <a:endParaRPr/>
          </a:p>
          <a:p>
            <a:pPr marL="742950" lvl="1" indent="-285750" algn="l" rtl="0">
              <a:spcBef>
                <a:spcPts val="1000"/>
              </a:spcBef>
              <a:spcAft>
                <a:spcPts val="0"/>
              </a:spcAft>
              <a:buSzPts val="1280"/>
              <a:buChar char="►"/>
            </a:pPr>
            <a:r>
              <a:rPr lang="fr-FR"/>
              <a:t>Entretien des mares : Exemple mare des Uzelles</a:t>
            </a:r>
            <a:endParaRPr/>
          </a:p>
        </p:txBody>
      </p:sp>
      <p:pic>
        <p:nvPicPr>
          <p:cNvPr id="305" name="Google Shape;305;p14" descr="Capture d’écran"/>
          <p:cNvPicPr preferRelativeResize="0"/>
          <p:nvPr/>
        </p:nvPicPr>
        <p:blipFill rotWithShape="1">
          <a:blip r:embed="rId3">
            <a:alphaModFix/>
          </a:blip>
          <a:srcRect/>
          <a:stretch/>
        </p:blipFill>
        <p:spPr>
          <a:xfrm>
            <a:off x="1005415" y="2446380"/>
            <a:ext cx="8726982" cy="3868872"/>
          </a:xfrm>
          <a:prstGeom prst="rect">
            <a:avLst/>
          </a:prstGeom>
          <a:noFill/>
          <a:ln>
            <a:noFill/>
          </a:ln>
          <a:effectLst>
            <a:outerShdw blurRad="292100" dist="139700" dir="2700000" algn="tl" rotWithShape="0">
              <a:srgbClr val="333333">
                <a:alpha val="64705"/>
              </a:srgbClr>
            </a:outerShdw>
          </a:effectLst>
        </p:spPr>
      </p:pic>
      <p:sp>
        <p:nvSpPr>
          <p:cNvPr id="306" name="Google Shape;306;p14"/>
          <p:cNvSpPr txBox="1"/>
          <p:nvPr/>
        </p:nvSpPr>
        <p:spPr>
          <a:xfrm>
            <a:off x="4981301" y="6469727"/>
            <a:ext cx="463375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dirty="0">
                <a:solidFill>
                  <a:schemeClr val="dk1"/>
                </a:solidFill>
                <a:latin typeface="Trebuchet MS"/>
                <a:ea typeface="Trebuchet MS"/>
                <a:cs typeface="Trebuchet MS"/>
                <a:sym typeface="Trebuchet MS"/>
              </a:rPr>
              <a:t>Source : ONF, Sénart forêt périurbaine</a:t>
            </a:r>
            <a:endParaRPr dirty="0"/>
          </a:p>
        </p:txBody>
      </p:sp>
      <p:sp>
        <p:nvSpPr>
          <p:cNvPr id="307" name="Google Shape;307;p14"/>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16</a:t>
            </a:fld>
            <a:endParaRPr/>
          </a:p>
        </p:txBody>
      </p:sp>
      <p:sp>
        <p:nvSpPr>
          <p:cNvPr id="308" name="Google Shape;308;p14"/>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FR"/>
              <a:t>Conférence Crosne mai 2022</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15"/>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fr-FR"/>
              <a:t>La forêt de Sénart : Patrimoine naturel</a:t>
            </a:r>
            <a:endParaRPr/>
          </a:p>
        </p:txBody>
      </p:sp>
      <p:sp>
        <p:nvSpPr>
          <p:cNvPr id="314" name="Google Shape;314;p15"/>
          <p:cNvSpPr txBox="1">
            <a:spLocks noGrp="1"/>
          </p:cNvSpPr>
          <p:nvPr>
            <p:ph type="body" idx="1"/>
          </p:nvPr>
        </p:nvSpPr>
        <p:spPr>
          <a:xfrm>
            <a:off x="677334" y="1629366"/>
            <a:ext cx="8596668" cy="3880773"/>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440"/>
              <a:buChar char="►"/>
            </a:pPr>
            <a:r>
              <a:rPr lang="fr-FR"/>
              <a:t>Entretien des milieux par l’ONF</a:t>
            </a:r>
            <a:endParaRPr/>
          </a:p>
          <a:p>
            <a:pPr marL="742950" lvl="1" indent="-285750" algn="l" rtl="0">
              <a:spcBef>
                <a:spcPts val="1000"/>
              </a:spcBef>
              <a:spcAft>
                <a:spcPts val="0"/>
              </a:spcAft>
              <a:buSzPts val="1280"/>
              <a:buChar char="►"/>
            </a:pPr>
            <a:r>
              <a:rPr lang="fr-FR"/>
              <a:t>Entretien des milieux ouverts : Landes</a:t>
            </a:r>
            <a:endParaRPr/>
          </a:p>
        </p:txBody>
      </p:sp>
      <p:pic>
        <p:nvPicPr>
          <p:cNvPr id="315" name="Google Shape;315;p15" descr="Capture d’écran"/>
          <p:cNvPicPr preferRelativeResize="0"/>
          <p:nvPr/>
        </p:nvPicPr>
        <p:blipFill rotWithShape="1">
          <a:blip r:embed="rId3">
            <a:alphaModFix/>
          </a:blip>
          <a:srcRect/>
          <a:stretch/>
        </p:blipFill>
        <p:spPr>
          <a:xfrm>
            <a:off x="1378636" y="2632908"/>
            <a:ext cx="9212707" cy="3408454"/>
          </a:xfrm>
          <a:prstGeom prst="rect">
            <a:avLst/>
          </a:prstGeom>
          <a:noFill/>
          <a:ln>
            <a:noFill/>
          </a:ln>
          <a:effectLst>
            <a:outerShdw blurRad="292100" dist="139700" dir="2700000" algn="tl" rotWithShape="0">
              <a:srgbClr val="333333">
                <a:alpha val="64705"/>
              </a:srgbClr>
            </a:outerShdw>
          </a:effectLst>
        </p:spPr>
      </p:pic>
      <p:sp>
        <p:nvSpPr>
          <p:cNvPr id="316" name="Google Shape;316;p15"/>
          <p:cNvSpPr txBox="1"/>
          <p:nvPr/>
        </p:nvSpPr>
        <p:spPr>
          <a:xfrm>
            <a:off x="4864832" y="6221821"/>
            <a:ext cx="477793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dirty="0">
                <a:solidFill>
                  <a:schemeClr val="dk1"/>
                </a:solidFill>
                <a:latin typeface="Trebuchet MS"/>
                <a:ea typeface="Trebuchet MS"/>
                <a:cs typeface="Trebuchet MS"/>
                <a:sym typeface="Trebuchet MS"/>
              </a:rPr>
              <a:t>Source : ONF, Sénart forêt périurbaine</a:t>
            </a:r>
            <a:endParaRPr dirty="0"/>
          </a:p>
        </p:txBody>
      </p:sp>
      <p:sp>
        <p:nvSpPr>
          <p:cNvPr id="317" name="Google Shape;317;p15"/>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17</a:t>
            </a:fld>
            <a:endParaRPr/>
          </a:p>
        </p:txBody>
      </p:sp>
      <p:sp>
        <p:nvSpPr>
          <p:cNvPr id="318" name="Google Shape;318;p15"/>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FR"/>
              <a:t>Conférence Crosne mai 2022</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16"/>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fr-FR"/>
              <a:t>La forêt de Sénart : Patrimoine naturel</a:t>
            </a:r>
            <a:endParaRPr/>
          </a:p>
        </p:txBody>
      </p:sp>
      <p:sp>
        <p:nvSpPr>
          <p:cNvPr id="324" name="Google Shape;324;p16"/>
          <p:cNvSpPr txBox="1">
            <a:spLocks noGrp="1"/>
          </p:cNvSpPr>
          <p:nvPr>
            <p:ph type="body" idx="1"/>
          </p:nvPr>
        </p:nvSpPr>
        <p:spPr>
          <a:xfrm>
            <a:off x="677334" y="1640963"/>
            <a:ext cx="8596668" cy="4275045"/>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600"/>
              <a:buChar char="►"/>
            </a:pPr>
            <a:r>
              <a:rPr lang="fr-FR" sz="2000"/>
              <a:t>Menaces</a:t>
            </a:r>
            <a:endParaRPr/>
          </a:p>
          <a:p>
            <a:pPr marL="742950" lvl="1" indent="-285750" algn="l" rtl="0">
              <a:spcBef>
                <a:spcPts val="1000"/>
              </a:spcBef>
              <a:spcAft>
                <a:spcPts val="0"/>
              </a:spcAft>
              <a:buSzPts val="1440"/>
              <a:buChar char="►"/>
            </a:pPr>
            <a:r>
              <a:rPr lang="fr-FR" sz="1800"/>
              <a:t>Fréquentation</a:t>
            </a:r>
            <a:endParaRPr/>
          </a:p>
          <a:p>
            <a:pPr marL="1143000" lvl="2" indent="-228600" algn="l" rtl="0">
              <a:spcBef>
                <a:spcPts val="1000"/>
              </a:spcBef>
              <a:spcAft>
                <a:spcPts val="0"/>
              </a:spcAft>
              <a:buSzPts val="1280"/>
              <a:buChar char="►"/>
            </a:pPr>
            <a:r>
              <a:rPr lang="fr-FR" sz="1600"/>
              <a:t>Dérangement de la faune</a:t>
            </a:r>
            <a:endParaRPr/>
          </a:p>
          <a:p>
            <a:pPr marL="1143000" lvl="2" indent="-228600" algn="l" rtl="0">
              <a:spcBef>
                <a:spcPts val="1000"/>
              </a:spcBef>
              <a:spcAft>
                <a:spcPts val="0"/>
              </a:spcAft>
              <a:buSzPts val="1280"/>
              <a:buChar char="►"/>
            </a:pPr>
            <a:r>
              <a:rPr lang="fr-FR" sz="1600"/>
              <a:t>Cueillette (champignons, muguet, jonquilles…)</a:t>
            </a:r>
            <a:endParaRPr/>
          </a:p>
          <a:p>
            <a:pPr marL="1143000" lvl="2" indent="-228600" algn="l" rtl="0">
              <a:spcBef>
                <a:spcPts val="1000"/>
              </a:spcBef>
              <a:spcAft>
                <a:spcPts val="0"/>
              </a:spcAft>
              <a:buSzPts val="1280"/>
              <a:buChar char="►"/>
            </a:pPr>
            <a:r>
              <a:rPr lang="fr-FR" sz="1600"/>
              <a:t>Piétinement/Tassement des sols</a:t>
            </a:r>
            <a:endParaRPr/>
          </a:p>
          <a:p>
            <a:pPr marL="1143000" lvl="2" indent="-228600" algn="l" rtl="0">
              <a:spcBef>
                <a:spcPts val="1000"/>
              </a:spcBef>
              <a:spcAft>
                <a:spcPts val="0"/>
              </a:spcAft>
              <a:buSzPts val="1280"/>
              <a:buChar char="►"/>
            </a:pPr>
            <a:r>
              <a:rPr lang="fr-FR" sz="1600"/>
              <a:t>Déchets</a:t>
            </a:r>
            <a:endParaRPr/>
          </a:p>
          <a:p>
            <a:pPr marL="742950" lvl="1" indent="-285750" algn="l" rtl="0">
              <a:spcBef>
                <a:spcPts val="1000"/>
              </a:spcBef>
              <a:spcAft>
                <a:spcPts val="0"/>
              </a:spcAft>
              <a:buSzPts val="1440"/>
              <a:buChar char="►"/>
            </a:pPr>
            <a:r>
              <a:rPr lang="fr-FR" sz="1800"/>
              <a:t>Pollution chimique (voitures, avions, pollution atmosphérique…)</a:t>
            </a:r>
            <a:endParaRPr/>
          </a:p>
          <a:p>
            <a:pPr marL="742950" lvl="1" indent="-285750" algn="l" rtl="0">
              <a:spcBef>
                <a:spcPts val="1000"/>
              </a:spcBef>
              <a:spcAft>
                <a:spcPts val="0"/>
              </a:spcAft>
              <a:buSzPts val="1440"/>
              <a:buChar char="►"/>
            </a:pPr>
            <a:r>
              <a:rPr lang="fr-FR" sz="1800"/>
              <a:t>Pollution sonore (fréquentation, N6, avions…)</a:t>
            </a:r>
            <a:endParaRPr/>
          </a:p>
          <a:p>
            <a:pPr marL="742950" lvl="1" indent="-285750" algn="l" rtl="0">
              <a:spcBef>
                <a:spcPts val="1000"/>
              </a:spcBef>
              <a:spcAft>
                <a:spcPts val="0"/>
              </a:spcAft>
              <a:buSzPts val="1440"/>
              <a:buChar char="►"/>
            </a:pPr>
            <a:r>
              <a:rPr lang="fr-FR" sz="1800"/>
              <a:t>Pollution lumineuse</a:t>
            </a:r>
            <a:endParaRPr/>
          </a:p>
          <a:p>
            <a:pPr marL="742950" lvl="1" indent="-285750" algn="l" rtl="0">
              <a:spcBef>
                <a:spcPts val="1000"/>
              </a:spcBef>
              <a:spcAft>
                <a:spcPts val="0"/>
              </a:spcAft>
              <a:buSzPts val="1440"/>
              <a:buChar char="►"/>
            </a:pPr>
            <a:r>
              <a:rPr lang="fr-FR" sz="1800" b="1"/>
              <a:t>Réchauffement climatique</a:t>
            </a:r>
            <a:endParaRPr/>
          </a:p>
          <a:p>
            <a:pPr marL="742950" lvl="1" indent="-285750" algn="l" rtl="0">
              <a:spcBef>
                <a:spcPts val="1000"/>
              </a:spcBef>
              <a:spcAft>
                <a:spcPts val="0"/>
              </a:spcAft>
              <a:buSzPts val="1440"/>
              <a:buChar char="►"/>
            </a:pPr>
            <a:r>
              <a:rPr lang="fr-FR" sz="1800"/>
              <a:t>Exploitation forestière?</a:t>
            </a:r>
            <a:endParaRPr/>
          </a:p>
        </p:txBody>
      </p:sp>
      <p:pic>
        <p:nvPicPr>
          <p:cNvPr id="325" name="Google Shape;325;p16"/>
          <p:cNvPicPr preferRelativeResize="0"/>
          <p:nvPr/>
        </p:nvPicPr>
        <p:blipFill rotWithShape="1">
          <a:blip r:embed="rId3" cstate="hqprint">
            <a:alphaModFix/>
            <a:extLst>
              <a:ext uri="{28A0092B-C50C-407E-A947-70E740481C1C}">
                <a14:useLocalDpi xmlns:a14="http://schemas.microsoft.com/office/drawing/2010/main"/>
              </a:ext>
            </a:extLst>
          </a:blip>
          <a:srcRect b="-2560"/>
          <a:stretch/>
        </p:blipFill>
        <p:spPr>
          <a:xfrm>
            <a:off x="8178672" y="1247329"/>
            <a:ext cx="2698334" cy="1745443"/>
          </a:xfrm>
          <a:prstGeom prst="rect">
            <a:avLst/>
          </a:prstGeom>
          <a:noFill/>
          <a:ln>
            <a:noFill/>
          </a:ln>
        </p:spPr>
      </p:pic>
      <p:pic>
        <p:nvPicPr>
          <p:cNvPr id="326" name="Google Shape;326;p16"/>
          <p:cNvPicPr preferRelativeResize="0"/>
          <p:nvPr/>
        </p:nvPicPr>
        <p:blipFill rotWithShape="1">
          <a:blip r:embed="rId4">
            <a:alphaModFix/>
          </a:blip>
          <a:srcRect/>
          <a:stretch/>
        </p:blipFill>
        <p:spPr>
          <a:xfrm>
            <a:off x="8178672" y="4742315"/>
            <a:ext cx="2776711" cy="1561900"/>
          </a:xfrm>
          <a:prstGeom prst="rect">
            <a:avLst/>
          </a:prstGeom>
          <a:noFill/>
          <a:ln>
            <a:noFill/>
          </a:ln>
        </p:spPr>
      </p:pic>
      <p:pic>
        <p:nvPicPr>
          <p:cNvPr id="327" name="Google Shape;327;p16"/>
          <p:cNvPicPr preferRelativeResize="0"/>
          <p:nvPr/>
        </p:nvPicPr>
        <p:blipFill rotWithShape="1">
          <a:blip r:embed="rId5" cstate="hqprint">
            <a:alphaModFix/>
            <a:extLst>
              <a:ext uri="{28A0092B-C50C-407E-A947-70E740481C1C}">
                <a14:useLocalDpi xmlns:a14="http://schemas.microsoft.com/office/drawing/2010/main"/>
              </a:ext>
            </a:extLst>
          </a:blip>
          <a:srcRect l="-192"/>
          <a:stretch/>
        </p:blipFill>
        <p:spPr>
          <a:xfrm>
            <a:off x="8178673" y="3075944"/>
            <a:ext cx="2698334" cy="1551821"/>
          </a:xfrm>
          <a:prstGeom prst="rect">
            <a:avLst/>
          </a:prstGeom>
          <a:noFill/>
          <a:ln>
            <a:noFill/>
          </a:ln>
        </p:spPr>
      </p:pic>
      <p:sp>
        <p:nvSpPr>
          <p:cNvPr id="328" name="Google Shape;328;p16"/>
          <p:cNvSpPr txBox="1"/>
          <p:nvPr/>
        </p:nvSpPr>
        <p:spPr>
          <a:xfrm>
            <a:off x="8107680" y="6304215"/>
            <a:ext cx="1254034"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a:solidFill>
                  <a:schemeClr val="dk1"/>
                </a:solidFill>
                <a:latin typeface="Trebuchet MS"/>
                <a:ea typeface="Trebuchet MS"/>
                <a:cs typeface="Trebuchet MS"/>
                <a:sym typeface="Trebuchet MS"/>
              </a:rPr>
              <a:t>© F. Gesu</a:t>
            </a:r>
            <a:endParaRPr sz="1600">
              <a:solidFill>
                <a:schemeClr val="dk1"/>
              </a:solidFill>
              <a:latin typeface="Trebuchet MS"/>
              <a:ea typeface="Trebuchet MS"/>
              <a:cs typeface="Trebuchet MS"/>
              <a:sym typeface="Trebuchet MS"/>
            </a:endParaRPr>
          </a:p>
        </p:txBody>
      </p:sp>
      <p:pic>
        <p:nvPicPr>
          <p:cNvPr id="329" name="Google Shape;329;p16"/>
          <p:cNvPicPr preferRelativeResize="0"/>
          <p:nvPr/>
        </p:nvPicPr>
        <p:blipFill rotWithShape="1">
          <a:blip r:embed="rId6">
            <a:alphaModFix/>
          </a:blip>
          <a:srcRect/>
          <a:stretch/>
        </p:blipFill>
        <p:spPr>
          <a:xfrm>
            <a:off x="5703351" y="4726359"/>
            <a:ext cx="1744631" cy="981355"/>
          </a:xfrm>
          <a:prstGeom prst="rect">
            <a:avLst/>
          </a:prstGeom>
          <a:noFill/>
          <a:ln>
            <a:noFill/>
          </a:ln>
        </p:spPr>
      </p:pic>
      <p:pic>
        <p:nvPicPr>
          <p:cNvPr id="330" name="Google Shape;330;p16"/>
          <p:cNvPicPr preferRelativeResize="0"/>
          <p:nvPr/>
        </p:nvPicPr>
        <p:blipFill rotWithShape="1">
          <a:blip r:embed="rId7">
            <a:alphaModFix/>
          </a:blip>
          <a:srcRect/>
          <a:stretch/>
        </p:blipFill>
        <p:spPr>
          <a:xfrm>
            <a:off x="5703351" y="5738522"/>
            <a:ext cx="1744631" cy="981355"/>
          </a:xfrm>
          <a:prstGeom prst="rect">
            <a:avLst/>
          </a:prstGeom>
          <a:noFill/>
          <a:ln>
            <a:noFill/>
          </a:ln>
        </p:spPr>
      </p:pic>
      <p:sp>
        <p:nvSpPr>
          <p:cNvPr id="331" name="Google Shape;331;p16"/>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18</a:t>
            </a:fld>
            <a:endParaRPr/>
          </a:p>
        </p:txBody>
      </p:sp>
      <p:sp>
        <p:nvSpPr>
          <p:cNvPr id="332" name="Google Shape;332;p16"/>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FR"/>
              <a:t>Conférence Crosne mai 2022</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17"/>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fr-FR"/>
              <a:t>Conclusion</a:t>
            </a:r>
            <a:endParaRPr/>
          </a:p>
        </p:txBody>
      </p:sp>
      <p:pic>
        <p:nvPicPr>
          <p:cNvPr id="338" name="Google Shape;338;p17"/>
          <p:cNvPicPr preferRelativeResize="0">
            <a:picLocks noGrp="1"/>
          </p:cNvPicPr>
          <p:nvPr>
            <p:ph type="body" idx="1"/>
          </p:nvPr>
        </p:nvPicPr>
        <p:blipFill rotWithShape="1">
          <a:blip r:embed="rId3">
            <a:alphaModFix/>
          </a:blip>
          <a:srcRect/>
          <a:stretch/>
        </p:blipFill>
        <p:spPr>
          <a:xfrm rot="-5400000">
            <a:off x="-168140" y="2778098"/>
            <a:ext cx="4634208" cy="3095650"/>
          </a:xfrm>
          <a:prstGeom prst="rect">
            <a:avLst/>
          </a:prstGeom>
          <a:noFill/>
          <a:ln>
            <a:noFill/>
          </a:ln>
        </p:spPr>
      </p:pic>
      <p:sp>
        <p:nvSpPr>
          <p:cNvPr id="339" name="Google Shape;339;p17"/>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FR"/>
              <a:t>Conférence Crosne mai 2022</a:t>
            </a:r>
            <a:endParaRPr/>
          </a:p>
        </p:txBody>
      </p:sp>
      <p:sp>
        <p:nvSpPr>
          <p:cNvPr id="340" name="Google Shape;340;p17"/>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19</a:t>
            </a:fld>
            <a:endParaRPr/>
          </a:p>
        </p:txBody>
      </p:sp>
      <p:pic>
        <p:nvPicPr>
          <p:cNvPr id="341" name="Google Shape;341;p17"/>
          <p:cNvPicPr preferRelativeResize="0"/>
          <p:nvPr/>
        </p:nvPicPr>
        <p:blipFill rotWithShape="1">
          <a:blip r:embed="rId4">
            <a:alphaModFix/>
          </a:blip>
          <a:srcRect/>
          <a:stretch/>
        </p:blipFill>
        <p:spPr>
          <a:xfrm>
            <a:off x="4007639" y="3052517"/>
            <a:ext cx="7550331" cy="3590510"/>
          </a:xfrm>
          <a:prstGeom prst="rect">
            <a:avLst/>
          </a:prstGeom>
          <a:noFill/>
          <a:ln>
            <a:noFill/>
          </a:ln>
        </p:spPr>
      </p:pic>
      <p:pic>
        <p:nvPicPr>
          <p:cNvPr id="342" name="Google Shape;342;p17"/>
          <p:cNvPicPr preferRelativeResize="0"/>
          <p:nvPr/>
        </p:nvPicPr>
        <p:blipFill rotWithShape="1">
          <a:blip r:embed="rId5">
            <a:alphaModFix/>
          </a:blip>
          <a:srcRect/>
          <a:stretch/>
        </p:blipFill>
        <p:spPr>
          <a:xfrm>
            <a:off x="4007639" y="501815"/>
            <a:ext cx="3464315" cy="2314162"/>
          </a:xfrm>
          <a:prstGeom prst="rect">
            <a:avLst/>
          </a:prstGeom>
          <a:noFill/>
          <a:ln>
            <a:noFill/>
          </a:ln>
        </p:spPr>
      </p:pic>
      <p:pic>
        <p:nvPicPr>
          <p:cNvPr id="343" name="Google Shape;343;p17"/>
          <p:cNvPicPr preferRelativeResize="0"/>
          <p:nvPr/>
        </p:nvPicPr>
        <p:blipFill rotWithShape="1">
          <a:blip r:embed="rId6">
            <a:alphaModFix/>
          </a:blip>
          <a:srcRect/>
          <a:stretch/>
        </p:blipFill>
        <p:spPr>
          <a:xfrm>
            <a:off x="7782804" y="501815"/>
            <a:ext cx="3085549" cy="231416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2"/>
          <p:cNvPicPr preferRelativeResize="0"/>
          <p:nvPr/>
        </p:nvPicPr>
        <p:blipFill rotWithShape="1">
          <a:blip r:embed="rId3">
            <a:alphaModFix/>
          </a:blip>
          <a:srcRect/>
          <a:stretch/>
        </p:blipFill>
        <p:spPr>
          <a:xfrm>
            <a:off x="7060717" y="3577122"/>
            <a:ext cx="4426570" cy="2700958"/>
          </a:xfrm>
          <a:prstGeom prst="rect">
            <a:avLst/>
          </a:prstGeom>
          <a:noFill/>
          <a:ln>
            <a:noFill/>
          </a:ln>
        </p:spPr>
      </p:pic>
      <p:sp>
        <p:nvSpPr>
          <p:cNvPr id="158" name="Google Shape;158;p2"/>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fr-FR"/>
              <a:t>La forêt de Sénart</a:t>
            </a:r>
            <a:endParaRPr/>
          </a:p>
        </p:txBody>
      </p:sp>
      <p:sp>
        <p:nvSpPr>
          <p:cNvPr id="159" name="Google Shape;159;p2"/>
          <p:cNvSpPr txBox="1">
            <a:spLocks noGrp="1"/>
          </p:cNvSpPr>
          <p:nvPr>
            <p:ph type="body" idx="1"/>
          </p:nvPr>
        </p:nvSpPr>
        <p:spPr>
          <a:xfrm>
            <a:off x="677334" y="2160589"/>
            <a:ext cx="8596668" cy="388077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440"/>
              <a:buChar char="►"/>
            </a:pPr>
            <a:r>
              <a:rPr lang="fr-FR" b="1"/>
              <a:t>Surface</a:t>
            </a:r>
            <a:r>
              <a:rPr lang="fr-FR"/>
              <a:t> : 3200 ha</a:t>
            </a:r>
            <a:endParaRPr/>
          </a:p>
          <a:p>
            <a:pPr marL="342900" lvl="0" indent="-342900" algn="l" rtl="0">
              <a:spcBef>
                <a:spcPts val="1000"/>
              </a:spcBef>
              <a:spcAft>
                <a:spcPts val="0"/>
              </a:spcAft>
              <a:buSzPts val="1440"/>
              <a:buChar char="►"/>
            </a:pPr>
            <a:r>
              <a:rPr lang="fr-FR" b="1"/>
              <a:t>14 communes </a:t>
            </a:r>
            <a:r>
              <a:rPr lang="fr-FR"/>
              <a:t>: Boussy-Saint-Antoine, Brunoy, Combs la Ville, Draveil, Epinay-Sous-Sénart, Etiolles, Lieusaint, Montgeron, Quincy-sous-Sénart, Saint-Germain-Les-Corbeilles, Soisy-sur-Seine, Tigery, Vigneux-sur-Seine, Yerres</a:t>
            </a:r>
            <a:endParaRPr/>
          </a:p>
          <a:p>
            <a:pPr marL="342900" lvl="0" indent="-342900" algn="l" rtl="0">
              <a:spcBef>
                <a:spcPts val="1000"/>
              </a:spcBef>
              <a:spcAft>
                <a:spcPts val="0"/>
              </a:spcAft>
              <a:buSzPts val="1440"/>
              <a:buChar char="►"/>
            </a:pPr>
            <a:r>
              <a:rPr lang="fr-FR" b="1"/>
              <a:t>2 départements </a:t>
            </a:r>
            <a:r>
              <a:rPr lang="fr-FR"/>
              <a:t>: Essonne et Seine-et-Marne</a:t>
            </a:r>
            <a:endParaRPr/>
          </a:p>
          <a:p>
            <a:pPr marL="342900" lvl="0" indent="-342900" algn="l" rtl="0">
              <a:spcBef>
                <a:spcPts val="1000"/>
              </a:spcBef>
              <a:spcAft>
                <a:spcPts val="0"/>
              </a:spcAft>
              <a:buSzPts val="1440"/>
              <a:buChar char="►"/>
            </a:pPr>
            <a:r>
              <a:rPr lang="fr-FR" b="1"/>
              <a:t>Propriété</a:t>
            </a:r>
            <a:r>
              <a:rPr lang="fr-FR"/>
              <a:t> :</a:t>
            </a:r>
            <a:endParaRPr/>
          </a:p>
          <a:p>
            <a:pPr marL="742950" lvl="1" indent="-285750" algn="l" rtl="0">
              <a:spcBef>
                <a:spcPts val="1000"/>
              </a:spcBef>
              <a:spcAft>
                <a:spcPts val="0"/>
              </a:spcAft>
              <a:buSzPts val="1280"/>
              <a:buChar char="►"/>
            </a:pPr>
            <a:r>
              <a:rPr lang="fr-FR"/>
              <a:t>Domaniale : 91% (gérée par ONF)</a:t>
            </a:r>
            <a:endParaRPr/>
          </a:p>
          <a:p>
            <a:pPr marL="742950" lvl="1" indent="-285750" algn="l" rtl="0">
              <a:spcBef>
                <a:spcPts val="1000"/>
              </a:spcBef>
              <a:spcAft>
                <a:spcPts val="0"/>
              </a:spcAft>
              <a:buSzPts val="1280"/>
              <a:buChar char="►"/>
            </a:pPr>
            <a:r>
              <a:rPr lang="fr-FR"/>
              <a:t>Privée : 5%</a:t>
            </a:r>
            <a:endParaRPr/>
          </a:p>
          <a:p>
            <a:pPr marL="742950" lvl="1" indent="-285750" algn="l" rtl="0">
              <a:spcBef>
                <a:spcPts val="1000"/>
              </a:spcBef>
              <a:spcAft>
                <a:spcPts val="0"/>
              </a:spcAft>
              <a:buSzPts val="1280"/>
              <a:buChar char="►"/>
            </a:pPr>
            <a:r>
              <a:rPr lang="fr-FR"/>
              <a:t>Communale : 3%</a:t>
            </a:r>
            <a:endParaRPr/>
          </a:p>
          <a:p>
            <a:pPr marL="742950" lvl="1" indent="-285750" algn="l" rtl="0">
              <a:spcBef>
                <a:spcPts val="1000"/>
              </a:spcBef>
              <a:spcAft>
                <a:spcPts val="0"/>
              </a:spcAft>
              <a:buSzPts val="1280"/>
              <a:buChar char="►"/>
            </a:pPr>
            <a:r>
              <a:rPr lang="fr-FR"/>
              <a:t>Régionale : 1%</a:t>
            </a:r>
            <a:endParaRPr/>
          </a:p>
          <a:p>
            <a:pPr marL="342900" lvl="0" indent="-342900" algn="l" rtl="0">
              <a:spcBef>
                <a:spcPts val="1000"/>
              </a:spcBef>
              <a:spcAft>
                <a:spcPts val="0"/>
              </a:spcAft>
              <a:buSzPts val="1440"/>
              <a:buChar char="►"/>
            </a:pPr>
            <a:r>
              <a:rPr lang="fr-FR" b="1"/>
              <a:t>Statut</a:t>
            </a:r>
            <a:r>
              <a:rPr lang="fr-FR"/>
              <a:t> : Forêt de protection</a:t>
            </a:r>
            <a:endParaRPr/>
          </a:p>
          <a:p>
            <a:pPr marL="342900" lvl="0" indent="-251459" algn="l" rtl="0">
              <a:spcBef>
                <a:spcPts val="1000"/>
              </a:spcBef>
              <a:spcAft>
                <a:spcPts val="0"/>
              </a:spcAft>
              <a:buSzPts val="1440"/>
              <a:buNone/>
            </a:pPr>
            <a:endParaRPr/>
          </a:p>
        </p:txBody>
      </p:sp>
      <p:sp>
        <p:nvSpPr>
          <p:cNvPr id="160" name="Google Shape;160;p2"/>
          <p:cNvSpPr txBox="1"/>
          <p:nvPr/>
        </p:nvSpPr>
        <p:spPr>
          <a:xfrm>
            <a:off x="7633168" y="6278080"/>
            <a:ext cx="328166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chemeClr val="dk1"/>
                </a:solidFill>
                <a:latin typeface="Trebuchet MS"/>
                <a:ea typeface="Trebuchet MS"/>
                <a:cs typeface="Trebuchet MS"/>
                <a:sym typeface="Trebuchet MS"/>
              </a:rPr>
              <a:t>Forêts publiques en IDF : 33% </a:t>
            </a:r>
            <a:endParaRPr/>
          </a:p>
        </p:txBody>
      </p:sp>
      <p:sp>
        <p:nvSpPr>
          <p:cNvPr id="161" name="Google Shape;161;p2"/>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2</a:t>
            </a:fld>
            <a:endParaRPr/>
          </a:p>
        </p:txBody>
      </p:sp>
      <p:sp>
        <p:nvSpPr>
          <p:cNvPr id="162" name="Google Shape;162;p2"/>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FR"/>
              <a:t>Conférence Crosne mai 2022</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18"/>
          <p:cNvSpPr txBox="1">
            <a:spLocks noGrp="1"/>
          </p:cNvSpPr>
          <p:nvPr>
            <p:ph type="ctrTitle"/>
          </p:nvPr>
        </p:nvSpPr>
        <p:spPr>
          <a:xfrm>
            <a:off x="1507067" y="2404534"/>
            <a:ext cx="7766936" cy="164630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accent1"/>
              </a:buClr>
              <a:buSzPts val="5400"/>
              <a:buFont typeface="Trebuchet MS"/>
              <a:buNone/>
            </a:pPr>
            <a:r>
              <a:rPr lang="fr-FR"/>
              <a:t>La forêt ressource</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19"/>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fr-FR"/>
              <a:t>Exploitation forestière</a:t>
            </a:r>
            <a:endParaRPr/>
          </a:p>
        </p:txBody>
      </p:sp>
      <p:sp>
        <p:nvSpPr>
          <p:cNvPr id="354" name="Google Shape;354;p19"/>
          <p:cNvSpPr txBox="1">
            <a:spLocks noGrp="1"/>
          </p:cNvSpPr>
          <p:nvPr>
            <p:ph type="body" idx="1"/>
          </p:nvPr>
        </p:nvSpPr>
        <p:spPr>
          <a:xfrm>
            <a:off x="677333" y="1550126"/>
            <a:ext cx="7583659" cy="4685212"/>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440"/>
              <a:buChar char="►"/>
            </a:pPr>
            <a:r>
              <a:rPr lang="fr-FR" dirty="0"/>
              <a:t>Actuellement très forte demande sur le bois</a:t>
            </a:r>
            <a:endParaRPr dirty="0"/>
          </a:p>
          <a:p>
            <a:pPr marL="742950" lvl="1" indent="-285750" algn="l" rtl="0">
              <a:spcBef>
                <a:spcPts val="1000"/>
              </a:spcBef>
              <a:spcAft>
                <a:spcPts val="0"/>
              </a:spcAft>
              <a:buSzPts val="1280"/>
              <a:buChar char="►"/>
            </a:pPr>
            <a:r>
              <a:rPr lang="fr-FR" dirty="0"/>
              <a:t>Bois de construction</a:t>
            </a:r>
            <a:endParaRPr dirty="0"/>
          </a:p>
          <a:p>
            <a:pPr marL="742950" lvl="1" indent="-285750" algn="l" rtl="0">
              <a:spcBef>
                <a:spcPts val="1000"/>
              </a:spcBef>
              <a:spcAft>
                <a:spcPts val="0"/>
              </a:spcAft>
              <a:buSzPts val="1280"/>
              <a:buChar char="►"/>
            </a:pPr>
            <a:r>
              <a:rPr lang="fr-FR" dirty="0"/>
              <a:t>Bois = énergie « renouvelable » (mais émettrice de CO</a:t>
            </a:r>
            <a:r>
              <a:rPr lang="fr-FR" baseline="-25000" dirty="0"/>
              <a:t>2</a:t>
            </a:r>
            <a:r>
              <a:rPr lang="fr-FR" dirty="0"/>
              <a:t> et de particules)</a:t>
            </a:r>
            <a:endParaRPr dirty="0"/>
          </a:p>
          <a:p>
            <a:pPr marL="742950" lvl="1" indent="-204469" algn="l" rtl="0">
              <a:spcBef>
                <a:spcPts val="1000"/>
              </a:spcBef>
              <a:spcAft>
                <a:spcPts val="0"/>
              </a:spcAft>
              <a:buSzPts val="1280"/>
              <a:buNone/>
            </a:pPr>
            <a:endParaRPr dirty="0"/>
          </a:p>
          <a:p>
            <a:pPr marL="342900" lvl="0" indent="-342900" algn="l" rtl="0">
              <a:spcBef>
                <a:spcPts val="1000"/>
              </a:spcBef>
              <a:spcAft>
                <a:spcPts val="0"/>
              </a:spcAft>
              <a:buSzPts val="1440"/>
              <a:buChar char="►"/>
            </a:pPr>
            <a:r>
              <a:rPr lang="fr-FR" dirty="0"/>
              <a:t>Programme régional de soutien / développement de la filière bois</a:t>
            </a:r>
            <a:endParaRPr dirty="0"/>
          </a:p>
          <a:p>
            <a:pPr marL="342900" lvl="0" indent="-251459" algn="l" rtl="0">
              <a:spcBef>
                <a:spcPts val="1000"/>
              </a:spcBef>
              <a:spcAft>
                <a:spcPts val="0"/>
              </a:spcAft>
              <a:buSzPts val="1440"/>
              <a:buNone/>
            </a:pPr>
            <a:endParaRPr dirty="0"/>
          </a:p>
          <a:p>
            <a:pPr marL="342900" lvl="0" indent="-342900" algn="l" rtl="0">
              <a:spcBef>
                <a:spcPts val="1000"/>
              </a:spcBef>
              <a:spcAft>
                <a:spcPts val="0"/>
              </a:spcAft>
              <a:buSzPts val="1440"/>
              <a:buChar char="►"/>
            </a:pPr>
            <a:r>
              <a:rPr lang="fr-FR" dirty="0"/>
              <a:t>Intérêt des forêts d’Ile de France</a:t>
            </a:r>
            <a:endParaRPr dirty="0"/>
          </a:p>
          <a:p>
            <a:pPr marL="742950" lvl="1" indent="-285750" algn="l" rtl="0">
              <a:spcBef>
                <a:spcPts val="1000"/>
              </a:spcBef>
              <a:spcAft>
                <a:spcPts val="0"/>
              </a:spcAft>
              <a:buSzPts val="1280"/>
              <a:buChar char="►"/>
            </a:pPr>
            <a:r>
              <a:rPr lang="fr-FR" dirty="0"/>
              <a:t>Forêts de feuillus de qualité</a:t>
            </a:r>
            <a:endParaRPr dirty="0"/>
          </a:p>
          <a:p>
            <a:pPr marL="742950" lvl="1" indent="-285750" algn="l" rtl="0">
              <a:spcBef>
                <a:spcPts val="1000"/>
              </a:spcBef>
              <a:spcAft>
                <a:spcPts val="0"/>
              </a:spcAft>
              <a:buSzPts val="1280"/>
              <a:buChar char="►"/>
            </a:pPr>
            <a:r>
              <a:rPr lang="fr-FR" dirty="0">
                <a:solidFill>
                  <a:srgbClr val="FF0000"/>
                </a:solidFill>
              </a:rPr>
              <a:t>Aujourd’hui on ne prélève que 62% de</a:t>
            </a:r>
            <a:br>
              <a:rPr lang="fr-FR" dirty="0">
                <a:solidFill>
                  <a:srgbClr val="FF0000"/>
                </a:solidFill>
              </a:rPr>
            </a:br>
            <a:r>
              <a:rPr lang="fr-FR" dirty="0">
                <a:solidFill>
                  <a:srgbClr val="FF0000"/>
                </a:solidFill>
              </a:rPr>
              <a:t>l’accroissement naturel (estimation</a:t>
            </a:r>
            <a:br>
              <a:rPr lang="fr-FR" dirty="0">
                <a:solidFill>
                  <a:srgbClr val="FF0000"/>
                </a:solidFill>
              </a:rPr>
            </a:br>
            <a:r>
              <a:rPr lang="fr-FR" dirty="0">
                <a:solidFill>
                  <a:srgbClr val="FF0000"/>
                </a:solidFill>
              </a:rPr>
              <a:t>2016)</a:t>
            </a:r>
            <a:endParaRPr dirty="0"/>
          </a:p>
        </p:txBody>
      </p:sp>
      <p:pic>
        <p:nvPicPr>
          <p:cNvPr id="355" name="Google Shape;355;p19"/>
          <p:cNvPicPr preferRelativeResize="0"/>
          <p:nvPr/>
        </p:nvPicPr>
        <p:blipFill rotWithShape="1">
          <a:blip r:embed="rId3">
            <a:alphaModFix/>
          </a:blip>
          <a:srcRect/>
          <a:stretch/>
        </p:blipFill>
        <p:spPr>
          <a:xfrm>
            <a:off x="8615746" y="123133"/>
            <a:ext cx="3318025" cy="4692708"/>
          </a:xfrm>
          <a:prstGeom prst="rect">
            <a:avLst/>
          </a:prstGeom>
          <a:noFill/>
          <a:ln>
            <a:noFill/>
          </a:ln>
          <a:effectLst>
            <a:outerShdw blurRad="292100" dist="139700" dir="2700000" algn="tl" rotWithShape="0">
              <a:srgbClr val="333333">
                <a:alpha val="64705"/>
              </a:srgbClr>
            </a:outerShdw>
          </a:effectLst>
        </p:spPr>
      </p:pic>
      <p:pic>
        <p:nvPicPr>
          <p:cNvPr id="356" name="Google Shape;356;p19" descr="Capture d’écran"/>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534795" y="3688081"/>
            <a:ext cx="4068877" cy="2616868"/>
          </a:xfrm>
          <a:prstGeom prst="rect">
            <a:avLst/>
          </a:prstGeom>
          <a:noFill/>
          <a:ln>
            <a:noFill/>
          </a:ln>
          <a:effectLst>
            <a:outerShdw blurRad="292100" dist="139700" dir="2700000" algn="tl" rotWithShape="0">
              <a:srgbClr val="333333">
                <a:alpha val="64705"/>
              </a:srgbClr>
            </a:outerShdw>
          </a:effectLst>
        </p:spPr>
      </p:pic>
      <p:sp>
        <p:nvSpPr>
          <p:cNvPr id="357" name="Google Shape;357;p19"/>
          <p:cNvSpPr/>
          <p:nvPr/>
        </p:nvSpPr>
        <p:spPr>
          <a:xfrm>
            <a:off x="1001486" y="6315499"/>
            <a:ext cx="522514" cy="465851"/>
          </a:xfrm>
          <a:prstGeom prst="rightArrow">
            <a:avLst>
              <a:gd name="adj1" fmla="val 50000"/>
              <a:gd name="adj2" fmla="val 50000"/>
            </a:avLst>
          </a:prstGeom>
          <a:solidFill>
            <a:schemeClr val="accent1"/>
          </a:solidFill>
          <a:ln w="19050" cap="rnd" cmpd="sng">
            <a:solidFill>
              <a:srgbClr val="698D1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358" name="Google Shape;358;p19"/>
          <p:cNvSpPr txBox="1"/>
          <p:nvPr/>
        </p:nvSpPr>
        <p:spPr>
          <a:xfrm>
            <a:off x="1881051" y="6363759"/>
            <a:ext cx="5418471" cy="369332"/>
          </a:xfrm>
          <a:prstGeom prst="rect">
            <a:avLst/>
          </a:prstGeom>
          <a:solidFill>
            <a:srgbClr val="D4ECA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chemeClr val="dk1"/>
                </a:solidFill>
                <a:latin typeface="Trebuchet MS"/>
                <a:ea typeface="Trebuchet MS"/>
                <a:cs typeface="Trebuchet MS"/>
                <a:sym typeface="Trebuchet MS"/>
              </a:rPr>
              <a:t>Incitation régionale à augmenter les prélèvements</a:t>
            </a:r>
            <a:endParaRPr/>
          </a:p>
        </p:txBody>
      </p:sp>
      <p:sp>
        <p:nvSpPr>
          <p:cNvPr id="359" name="Google Shape;359;p19"/>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21</a:t>
            </a:fld>
            <a:endParaRPr/>
          </a:p>
        </p:txBody>
      </p:sp>
      <p:sp>
        <p:nvSpPr>
          <p:cNvPr id="360" name="Google Shape;360;p19"/>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FR"/>
              <a:t>Conférence Crosne mai 2022</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20"/>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fr-FR"/>
              <a:t>Exploitation forestière</a:t>
            </a:r>
            <a:endParaRPr/>
          </a:p>
        </p:txBody>
      </p:sp>
      <p:sp>
        <p:nvSpPr>
          <p:cNvPr id="366" name="Google Shape;366;p20"/>
          <p:cNvSpPr txBox="1">
            <a:spLocks noGrp="1"/>
          </p:cNvSpPr>
          <p:nvPr>
            <p:ph type="body" idx="1"/>
          </p:nvPr>
        </p:nvSpPr>
        <p:spPr>
          <a:xfrm>
            <a:off x="740945" y="1786883"/>
            <a:ext cx="8596668" cy="3880773"/>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440"/>
              <a:buChar char="►"/>
            </a:pPr>
            <a:r>
              <a:rPr lang="fr-FR"/>
              <a:t>Cadrée par un document : </a:t>
            </a:r>
            <a:r>
              <a:rPr lang="fr-FR" b="1"/>
              <a:t>Plan d’aménagement forestier 2014-2033</a:t>
            </a:r>
            <a:endParaRPr/>
          </a:p>
          <a:p>
            <a:pPr marL="742950" lvl="1" indent="-285750" algn="l" rtl="0">
              <a:spcBef>
                <a:spcPts val="1000"/>
              </a:spcBef>
              <a:spcAft>
                <a:spcPts val="0"/>
              </a:spcAft>
              <a:buSzPts val="1280"/>
              <a:buChar char="►"/>
            </a:pPr>
            <a:r>
              <a:rPr lang="fr-FR"/>
              <a:t>Fixe le mode d’exploitation</a:t>
            </a:r>
            <a:endParaRPr/>
          </a:p>
          <a:p>
            <a:pPr marL="742950" lvl="1" indent="-285750" algn="l" rtl="0">
              <a:spcBef>
                <a:spcPts val="1000"/>
              </a:spcBef>
              <a:spcAft>
                <a:spcPts val="0"/>
              </a:spcAft>
              <a:buSzPts val="1280"/>
              <a:buChar char="►"/>
            </a:pPr>
            <a:r>
              <a:rPr lang="fr-FR"/>
              <a:t>Les rythmes de passage par parcelle</a:t>
            </a:r>
            <a:endParaRPr/>
          </a:p>
          <a:p>
            <a:pPr marL="742950" lvl="1" indent="-285750" algn="l" rtl="0">
              <a:spcBef>
                <a:spcPts val="1000"/>
              </a:spcBef>
              <a:spcAft>
                <a:spcPts val="0"/>
              </a:spcAft>
              <a:buSzPts val="1280"/>
              <a:buChar char="►"/>
            </a:pPr>
            <a:r>
              <a:rPr lang="fr-FR"/>
              <a:t>Donne des objectifs en terme de volume à prélever </a:t>
            </a:r>
            <a:br>
              <a:rPr lang="fr-FR"/>
            </a:br>
            <a:r>
              <a:rPr lang="fr-FR"/>
              <a:t>(moyenne : 12 000 m</a:t>
            </a:r>
            <a:r>
              <a:rPr lang="fr-FR" baseline="30000"/>
              <a:t>3</a:t>
            </a:r>
            <a:r>
              <a:rPr lang="fr-FR"/>
              <a:t>/an)</a:t>
            </a:r>
            <a:endParaRPr/>
          </a:p>
        </p:txBody>
      </p:sp>
      <p:pic>
        <p:nvPicPr>
          <p:cNvPr id="367" name="Google Shape;367;p2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426063" y="1254896"/>
            <a:ext cx="3601387" cy="5084944"/>
          </a:xfrm>
          <a:prstGeom prst="rect">
            <a:avLst/>
          </a:prstGeom>
          <a:noFill/>
          <a:ln>
            <a:noFill/>
          </a:ln>
          <a:effectLst>
            <a:outerShdw blurRad="292100" dist="139700" dir="2700000" algn="tl" rotWithShape="0">
              <a:srgbClr val="333333">
                <a:alpha val="64705"/>
              </a:srgbClr>
            </a:outerShdw>
          </a:effectLst>
        </p:spPr>
      </p:pic>
      <p:graphicFrame>
        <p:nvGraphicFramePr>
          <p:cNvPr id="368" name="Google Shape;368;p20"/>
          <p:cNvGraphicFramePr/>
          <p:nvPr/>
        </p:nvGraphicFramePr>
        <p:xfrm>
          <a:off x="2605077" y="3727269"/>
          <a:ext cx="5013128" cy="2849082"/>
        </p:xfrm>
        <a:graphic>
          <a:graphicData uri="http://schemas.openxmlformats.org/drawingml/2006/chart">
            <c:chart xmlns:c="http://schemas.openxmlformats.org/drawingml/2006/chart" xmlns:r="http://schemas.openxmlformats.org/officeDocument/2006/relationships" r:id="rId4"/>
          </a:graphicData>
        </a:graphic>
      </p:graphicFrame>
      <p:sp>
        <p:nvSpPr>
          <p:cNvPr id="369" name="Google Shape;369;p20"/>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22</a:t>
            </a:fld>
            <a:endParaRPr/>
          </a:p>
        </p:txBody>
      </p:sp>
      <p:sp>
        <p:nvSpPr>
          <p:cNvPr id="370" name="Google Shape;370;p20"/>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FR"/>
              <a:t>Conférence Crosne mai 2022</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21"/>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fr-FR"/>
              <a:t>Exploitation forestière</a:t>
            </a:r>
            <a:endParaRPr/>
          </a:p>
        </p:txBody>
      </p:sp>
      <p:sp>
        <p:nvSpPr>
          <p:cNvPr id="376" name="Google Shape;376;p21"/>
          <p:cNvSpPr txBox="1">
            <a:spLocks noGrp="1"/>
          </p:cNvSpPr>
          <p:nvPr>
            <p:ph type="body" idx="1"/>
          </p:nvPr>
        </p:nvSpPr>
        <p:spPr>
          <a:xfrm>
            <a:off x="675744" y="1489600"/>
            <a:ext cx="4185623" cy="576262"/>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SzPts val="1920"/>
              <a:buNone/>
            </a:pPr>
            <a:r>
              <a:rPr lang="fr-FR" b="1"/>
              <a:t>Parcellaire</a:t>
            </a:r>
            <a:endParaRPr/>
          </a:p>
        </p:txBody>
      </p:sp>
      <p:sp>
        <p:nvSpPr>
          <p:cNvPr id="377" name="Google Shape;377;p21"/>
          <p:cNvSpPr txBox="1">
            <a:spLocks noGrp="1"/>
          </p:cNvSpPr>
          <p:nvPr>
            <p:ph type="body" idx="3"/>
          </p:nvPr>
        </p:nvSpPr>
        <p:spPr>
          <a:xfrm>
            <a:off x="6173757" y="3458021"/>
            <a:ext cx="4185618" cy="576262"/>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SzPts val="1920"/>
              <a:buNone/>
            </a:pPr>
            <a:r>
              <a:rPr lang="fr-FR" b="1" dirty="0"/>
              <a:t>290 « placettes »</a:t>
            </a:r>
            <a:endParaRPr dirty="0"/>
          </a:p>
        </p:txBody>
      </p:sp>
      <p:sp>
        <p:nvSpPr>
          <p:cNvPr id="378" name="Google Shape;378;p21"/>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FR"/>
              <a:t>Conférence Crosne mai 2022</a:t>
            </a:r>
            <a:endParaRPr/>
          </a:p>
        </p:txBody>
      </p:sp>
      <p:sp>
        <p:nvSpPr>
          <p:cNvPr id="379" name="Google Shape;379;p21"/>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23</a:t>
            </a:fld>
            <a:endParaRPr/>
          </a:p>
        </p:txBody>
      </p:sp>
      <p:pic>
        <p:nvPicPr>
          <p:cNvPr id="380" name="Google Shape;380;p21" descr="Capture d’écran"/>
          <p:cNvPicPr preferRelativeResize="0"/>
          <p:nvPr/>
        </p:nvPicPr>
        <p:blipFill rotWithShape="1">
          <a:blip r:embed="rId3">
            <a:alphaModFix/>
          </a:blip>
          <a:srcRect/>
          <a:stretch/>
        </p:blipFill>
        <p:spPr>
          <a:xfrm>
            <a:off x="367009" y="2441106"/>
            <a:ext cx="5145517" cy="3782818"/>
          </a:xfrm>
          <a:prstGeom prst="rect">
            <a:avLst/>
          </a:prstGeom>
          <a:noFill/>
          <a:ln>
            <a:noFill/>
          </a:ln>
        </p:spPr>
      </p:pic>
      <p:pic>
        <p:nvPicPr>
          <p:cNvPr id="381" name="Google Shape;381;p21" descr="Capture d’écran"/>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173757" y="183204"/>
            <a:ext cx="5071576" cy="3071822"/>
          </a:xfrm>
          <a:prstGeom prst="rect">
            <a:avLst/>
          </a:prstGeom>
          <a:noFill/>
          <a:ln w="57150" cap="flat" cmpd="sng">
            <a:solidFill>
              <a:srgbClr val="3F7818"/>
            </a:solidFill>
            <a:prstDash val="solid"/>
            <a:round/>
            <a:headEnd type="none" w="sm" len="sm"/>
            <a:tailEnd type="none" w="sm" len="sm"/>
          </a:ln>
        </p:spPr>
      </p:pic>
      <p:sp>
        <p:nvSpPr>
          <p:cNvPr id="382" name="Google Shape;382;p21"/>
          <p:cNvSpPr/>
          <p:nvPr/>
        </p:nvSpPr>
        <p:spPr>
          <a:xfrm>
            <a:off x="1994263" y="2917371"/>
            <a:ext cx="945504" cy="675311"/>
          </a:xfrm>
          <a:prstGeom prst="rect">
            <a:avLst/>
          </a:prstGeom>
          <a:noFill/>
          <a:ln w="38100" cap="flat" cmpd="sng">
            <a:solidFill>
              <a:srgbClr val="698D1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cxnSp>
        <p:nvCxnSpPr>
          <p:cNvPr id="383" name="Google Shape;383;p21"/>
          <p:cNvCxnSpPr/>
          <p:nvPr/>
        </p:nvCxnSpPr>
        <p:spPr>
          <a:xfrm rot="10800000" flipH="1">
            <a:off x="3021874" y="1930400"/>
            <a:ext cx="3004457" cy="1213394"/>
          </a:xfrm>
          <a:prstGeom prst="straightConnector1">
            <a:avLst/>
          </a:prstGeom>
          <a:noFill/>
          <a:ln w="28575" cap="flat" cmpd="sng">
            <a:solidFill>
              <a:srgbClr val="3F7818"/>
            </a:solidFill>
            <a:prstDash val="solid"/>
            <a:round/>
            <a:headEnd type="none" w="sm" len="sm"/>
            <a:tailEnd type="triangle" w="med" len="med"/>
          </a:ln>
        </p:spPr>
      </p:cxnSp>
      <p:pic>
        <p:nvPicPr>
          <p:cNvPr id="384" name="Google Shape;384;p21" descr="Capture d’écran"/>
          <p:cNvPicPr preferRelativeResize="0"/>
          <p:nvPr/>
        </p:nvPicPr>
        <p:blipFill rotWithShape="1">
          <a:blip r:embed="rId5">
            <a:alphaModFix/>
          </a:blip>
          <a:srcRect/>
          <a:stretch/>
        </p:blipFill>
        <p:spPr>
          <a:xfrm>
            <a:off x="6827631" y="4034283"/>
            <a:ext cx="3922181" cy="2772023"/>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22"/>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fr-FR"/>
              <a:t>Exploitation forestière</a:t>
            </a:r>
            <a:endParaRPr/>
          </a:p>
        </p:txBody>
      </p:sp>
      <p:pic>
        <p:nvPicPr>
          <p:cNvPr id="390" name="Google Shape;390;p22" descr="Capture d’écran"/>
          <p:cNvPicPr preferRelativeResize="0">
            <a:picLocks noGrp="1"/>
          </p:cNvPicPr>
          <p:nvPr>
            <p:ph type="body" idx="1"/>
          </p:nvPr>
        </p:nvPicPr>
        <p:blipFill rotWithShape="1">
          <a:blip r:embed="rId3">
            <a:alphaModFix/>
          </a:blip>
          <a:srcRect/>
          <a:stretch/>
        </p:blipFill>
        <p:spPr>
          <a:xfrm>
            <a:off x="2025332" y="1483234"/>
            <a:ext cx="7103011" cy="4413522"/>
          </a:xfrm>
          <a:prstGeom prst="rect">
            <a:avLst/>
          </a:prstGeom>
          <a:noFill/>
          <a:ln>
            <a:noFill/>
          </a:ln>
          <a:effectLst>
            <a:outerShdw blurRad="292100" dist="139700" dir="2700000" algn="tl" rotWithShape="0">
              <a:srgbClr val="333333">
                <a:alpha val="64705"/>
              </a:srgbClr>
            </a:outerShdw>
          </a:effectLst>
        </p:spPr>
      </p:pic>
      <p:sp>
        <p:nvSpPr>
          <p:cNvPr id="391" name="Google Shape;391;p22"/>
          <p:cNvSpPr txBox="1"/>
          <p:nvPr/>
        </p:nvSpPr>
        <p:spPr>
          <a:xfrm>
            <a:off x="3483429" y="6409508"/>
            <a:ext cx="341580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chemeClr val="dk1"/>
                </a:solidFill>
                <a:latin typeface="Trebuchet MS"/>
                <a:ea typeface="Trebuchet MS"/>
                <a:cs typeface="Trebuchet MS"/>
                <a:sym typeface="Trebuchet MS"/>
              </a:rPr>
              <a:t>ONF, 2018 COPIL charte Sénart</a:t>
            </a:r>
            <a:endParaRPr/>
          </a:p>
        </p:txBody>
      </p:sp>
      <p:sp>
        <p:nvSpPr>
          <p:cNvPr id="392" name="Google Shape;392;p22"/>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24</a:t>
            </a:fld>
            <a:endParaRPr/>
          </a:p>
        </p:txBody>
      </p:sp>
      <p:sp>
        <p:nvSpPr>
          <p:cNvPr id="393" name="Google Shape;393;p22"/>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FR"/>
              <a:t>Conférence Crosne mai 2022</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23"/>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fr-FR"/>
              <a:t>Exploitation forestière</a:t>
            </a:r>
            <a:endParaRPr/>
          </a:p>
        </p:txBody>
      </p:sp>
      <p:sp>
        <p:nvSpPr>
          <p:cNvPr id="399" name="Google Shape;399;p23"/>
          <p:cNvSpPr txBox="1">
            <a:spLocks noGrp="1"/>
          </p:cNvSpPr>
          <p:nvPr>
            <p:ph type="body" idx="1"/>
          </p:nvPr>
        </p:nvSpPr>
        <p:spPr>
          <a:xfrm>
            <a:off x="677334" y="1488613"/>
            <a:ext cx="8596668" cy="3880773"/>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440"/>
              <a:buChar char="►"/>
            </a:pPr>
            <a:r>
              <a:rPr lang="fr-FR" dirty="0"/>
              <a:t>Volume annuel vendu : </a:t>
            </a:r>
            <a:r>
              <a:rPr lang="fr-FR" b="1" dirty="0"/>
              <a:t>Environ 11 000 m</a:t>
            </a:r>
            <a:r>
              <a:rPr lang="fr-FR" b="1" baseline="30000" dirty="0"/>
              <a:t>3</a:t>
            </a:r>
            <a:r>
              <a:rPr lang="fr-FR" b="1" dirty="0"/>
              <a:t> de bois (≈ 0.35 m</a:t>
            </a:r>
            <a:r>
              <a:rPr lang="fr-FR" b="1" baseline="30000" dirty="0"/>
              <a:t>3</a:t>
            </a:r>
            <a:r>
              <a:rPr lang="fr-FR" b="1" dirty="0"/>
              <a:t>/ha)</a:t>
            </a:r>
            <a:endParaRPr b="1" dirty="0"/>
          </a:p>
        </p:txBody>
      </p:sp>
      <p:pic>
        <p:nvPicPr>
          <p:cNvPr id="400" name="Google Shape;400;p23" descr="Capture d’écran"/>
          <p:cNvPicPr preferRelativeResize="0"/>
          <p:nvPr/>
        </p:nvPicPr>
        <p:blipFill rotWithShape="1">
          <a:blip r:embed="rId3">
            <a:alphaModFix/>
          </a:blip>
          <a:srcRect/>
          <a:stretch/>
        </p:blipFill>
        <p:spPr>
          <a:xfrm>
            <a:off x="2097437" y="2067090"/>
            <a:ext cx="5929870" cy="3501321"/>
          </a:xfrm>
          <a:prstGeom prst="rect">
            <a:avLst/>
          </a:prstGeom>
          <a:noFill/>
          <a:ln>
            <a:noFill/>
          </a:ln>
          <a:effectLst>
            <a:outerShdw blurRad="292100" dist="139700" dir="2700000" algn="tl" rotWithShape="0">
              <a:srgbClr val="333333">
                <a:alpha val="64705"/>
              </a:srgbClr>
            </a:outerShdw>
          </a:effectLst>
        </p:spPr>
      </p:pic>
      <p:sp>
        <p:nvSpPr>
          <p:cNvPr id="401" name="Google Shape;401;p23"/>
          <p:cNvSpPr txBox="1"/>
          <p:nvPr/>
        </p:nvSpPr>
        <p:spPr>
          <a:xfrm>
            <a:off x="3041313" y="5738497"/>
            <a:ext cx="8296689" cy="646331"/>
          </a:xfrm>
          <a:prstGeom prst="rect">
            <a:avLst/>
          </a:prstGeom>
          <a:solidFill>
            <a:srgbClr val="B6E995"/>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800">
                <a:solidFill>
                  <a:schemeClr val="dk1"/>
                </a:solidFill>
                <a:latin typeface="Trebuchet MS"/>
                <a:ea typeface="Trebuchet MS"/>
                <a:cs typeface="Trebuchet MS"/>
                <a:sym typeface="Trebuchet MS"/>
              </a:rPr>
              <a:t>Actuellement, l’ONF estime ne pas prélever plus que la production annuelle de la forêt estimée à </a:t>
            </a:r>
            <a:r>
              <a:rPr lang="fr-FR" sz="1800" b="1">
                <a:solidFill>
                  <a:schemeClr val="dk1"/>
                </a:solidFill>
                <a:latin typeface="Trebuchet MS"/>
                <a:ea typeface="Trebuchet MS"/>
                <a:cs typeface="Trebuchet MS"/>
                <a:sym typeface="Trebuchet MS"/>
              </a:rPr>
              <a:t>0.4 m</a:t>
            </a:r>
            <a:r>
              <a:rPr lang="fr-FR" sz="1800" b="1" baseline="30000">
                <a:solidFill>
                  <a:schemeClr val="dk1"/>
                </a:solidFill>
                <a:latin typeface="Trebuchet MS"/>
                <a:ea typeface="Trebuchet MS"/>
                <a:cs typeface="Trebuchet MS"/>
                <a:sym typeface="Trebuchet MS"/>
              </a:rPr>
              <a:t>3</a:t>
            </a:r>
            <a:r>
              <a:rPr lang="fr-FR" sz="1800" b="1">
                <a:solidFill>
                  <a:schemeClr val="dk1"/>
                </a:solidFill>
                <a:latin typeface="Trebuchet MS"/>
                <a:ea typeface="Trebuchet MS"/>
                <a:cs typeface="Trebuchet MS"/>
                <a:sym typeface="Trebuchet MS"/>
              </a:rPr>
              <a:t>/ha </a:t>
            </a:r>
            <a:r>
              <a:rPr lang="fr-FR" sz="1800">
                <a:solidFill>
                  <a:schemeClr val="dk1"/>
                </a:solidFill>
                <a:latin typeface="Trebuchet MS"/>
                <a:ea typeface="Trebuchet MS"/>
                <a:cs typeface="Trebuchet MS"/>
                <a:sym typeface="Trebuchet MS"/>
              </a:rPr>
              <a:t>en IDF sur la période 2009-2017.</a:t>
            </a:r>
            <a:endParaRPr/>
          </a:p>
        </p:txBody>
      </p:sp>
      <p:sp>
        <p:nvSpPr>
          <p:cNvPr id="402" name="Google Shape;402;p23"/>
          <p:cNvSpPr txBox="1"/>
          <p:nvPr/>
        </p:nvSpPr>
        <p:spPr>
          <a:xfrm>
            <a:off x="6682894" y="6406487"/>
            <a:ext cx="501034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dirty="0">
                <a:solidFill>
                  <a:schemeClr val="dk1"/>
                </a:solidFill>
                <a:latin typeface="Trebuchet MS"/>
                <a:ea typeface="Trebuchet MS"/>
                <a:cs typeface="Trebuchet MS"/>
                <a:sym typeface="Trebuchet MS"/>
              </a:rPr>
              <a:t>ONF, 2021 COPIL charte Sénart et IGN, 2019</a:t>
            </a:r>
            <a:endParaRPr dirty="0"/>
          </a:p>
        </p:txBody>
      </p:sp>
      <p:sp>
        <p:nvSpPr>
          <p:cNvPr id="403" name="Google Shape;403;p23"/>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25</a:t>
            </a:fld>
            <a:endParaRPr/>
          </a:p>
        </p:txBody>
      </p:sp>
      <p:sp>
        <p:nvSpPr>
          <p:cNvPr id="404" name="Google Shape;404;p23"/>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FR"/>
              <a:t>Conférence Crosne mai 2022</a:t>
            </a:r>
            <a:endParaRPr/>
          </a:p>
        </p:txBody>
      </p:sp>
      <p:pic>
        <p:nvPicPr>
          <p:cNvPr id="2" name="Image 1"/>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9079923" y="2991802"/>
            <a:ext cx="2505941" cy="1577096"/>
          </a:xfrm>
          <a:prstGeom prst="rect">
            <a:avLst/>
          </a:prstGeom>
        </p:spPr>
      </p:pic>
      <p:sp>
        <p:nvSpPr>
          <p:cNvPr id="3" name="ZoneTexte 2"/>
          <p:cNvSpPr txBox="1"/>
          <p:nvPr/>
        </p:nvSpPr>
        <p:spPr>
          <a:xfrm>
            <a:off x="9188065" y="4620047"/>
            <a:ext cx="2173993" cy="307777"/>
          </a:xfrm>
          <a:prstGeom prst="rect">
            <a:avLst/>
          </a:prstGeom>
          <a:noFill/>
        </p:spPr>
        <p:txBody>
          <a:bodyPr wrap="none" rtlCol="0">
            <a:spAutoFit/>
          </a:bodyPr>
          <a:lstStyle/>
          <a:p>
            <a:r>
              <a:rPr lang="fr-FR" dirty="0"/>
              <a:t>Espèce phare : Le chêne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24"/>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fr-FR"/>
              <a:t>Exploitation forestière</a:t>
            </a:r>
            <a:endParaRPr/>
          </a:p>
        </p:txBody>
      </p:sp>
      <p:sp>
        <p:nvSpPr>
          <p:cNvPr id="410" name="Google Shape;410;p24"/>
          <p:cNvSpPr txBox="1">
            <a:spLocks noGrp="1"/>
          </p:cNvSpPr>
          <p:nvPr>
            <p:ph type="body" idx="1"/>
          </p:nvPr>
        </p:nvSpPr>
        <p:spPr>
          <a:xfrm>
            <a:off x="677334" y="1638074"/>
            <a:ext cx="8596668" cy="3880773"/>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440"/>
              <a:buChar char="►"/>
            </a:pPr>
            <a:r>
              <a:rPr lang="fr-FR"/>
              <a:t>Valorisation </a:t>
            </a:r>
            <a:r>
              <a:rPr lang="fr-FR" b="1"/>
              <a:t>locale</a:t>
            </a:r>
            <a:r>
              <a:rPr lang="fr-FR"/>
              <a:t> pour le bois énergie</a:t>
            </a:r>
            <a:endParaRPr/>
          </a:p>
          <a:p>
            <a:pPr marL="342900" lvl="0" indent="-342900" algn="l" rtl="0">
              <a:spcBef>
                <a:spcPts val="1000"/>
              </a:spcBef>
              <a:spcAft>
                <a:spcPts val="0"/>
              </a:spcAft>
              <a:buSzPts val="1440"/>
              <a:buChar char="►"/>
            </a:pPr>
            <a:r>
              <a:rPr lang="fr-FR"/>
              <a:t>Valorisation </a:t>
            </a:r>
            <a:r>
              <a:rPr lang="fr-FR" b="1"/>
              <a:t>française</a:t>
            </a:r>
            <a:r>
              <a:rPr lang="fr-FR"/>
              <a:t> pour l’essentiel du bois d’industrie et du bois d’oeuvre</a:t>
            </a:r>
            <a:endParaRPr/>
          </a:p>
        </p:txBody>
      </p:sp>
      <p:pic>
        <p:nvPicPr>
          <p:cNvPr id="411" name="Google Shape;411;p24" descr="Capture d’écran"/>
          <p:cNvPicPr preferRelativeResize="0"/>
          <p:nvPr/>
        </p:nvPicPr>
        <p:blipFill rotWithShape="1">
          <a:blip r:embed="rId3">
            <a:alphaModFix/>
          </a:blip>
          <a:srcRect/>
          <a:stretch/>
        </p:blipFill>
        <p:spPr>
          <a:xfrm>
            <a:off x="208540" y="2829036"/>
            <a:ext cx="4868558" cy="2689811"/>
          </a:xfrm>
          <a:prstGeom prst="rect">
            <a:avLst/>
          </a:prstGeom>
          <a:noFill/>
          <a:ln>
            <a:noFill/>
          </a:ln>
          <a:effectLst>
            <a:outerShdw blurRad="292100" dist="139700" dir="2700000" algn="tl" rotWithShape="0">
              <a:srgbClr val="333333">
                <a:alpha val="64705"/>
              </a:srgbClr>
            </a:outerShdw>
          </a:effectLst>
        </p:spPr>
      </p:pic>
      <p:pic>
        <p:nvPicPr>
          <p:cNvPr id="412" name="Google Shape;412;p24" descr="Capture d’écran"/>
          <p:cNvPicPr preferRelativeResize="0"/>
          <p:nvPr/>
        </p:nvPicPr>
        <p:blipFill rotWithShape="1">
          <a:blip r:embed="rId4">
            <a:alphaModFix/>
          </a:blip>
          <a:srcRect/>
          <a:stretch/>
        </p:blipFill>
        <p:spPr>
          <a:xfrm>
            <a:off x="5189943" y="2547789"/>
            <a:ext cx="6793051" cy="3999532"/>
          </a:xfrm>
          <a:prstGeom prst="rect">
            <a:avLst/>
          </a:prstGeom>
          <a:noFill/>
          <a:ln>
            <a:noFill/>
          </a:ln>
          <a:effectLst>
            <a:outerShdw blurRad="292100" dist="139700" dir="2700000" algn="tl" rotWithShape="0">
              <a:srgbClr val="333333">
                <a:alpha val="64705"/>
              </a:srgbClr>
            </a:outerShdw>
          </a:effectLst>
        </p:spPr>
      </p:pic>
      <p:sp>
        <p:nvSpPr>
          <p:cNvPr id="413" name="Google Shape;413;p24"/>
          <p:cNvSpPr txBox="1"/>
          <p:nvPr/>
        </p:nvSpPr>
        <p:spPr>
          <a:xfrm>
            <a:off x="968941" y="6413273"/>
            <a:ext cx="3473750"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dirty="0">
                <a:solidFill>
                  <a:schemeClr val="dk1"/>
                </a:solidFill>
                <a:latin typeface="Trebuchet MS"/>
                <a:ea typeface="Trebuchet MS"/>
                <a:cs typeface="Trebuchet MS"/>
                <a:sym typeface="Trebuchet MS"/>
              </a:rPr>
              <a:t>ONF, 2021 COPIL Charte Sénart</a:t>
            </a:r>
            <a:endParaRPr dirty="0"/>
          </a:p>
        </p:txBody>
      </p:sp>
      <p:sp>
        <p:nvSpPr>
          <p:cNvPr id="414" name="Google Shape;414;p24"/>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26</a:t>
            </a:fld>
            <a:endParaRPr/>
          </a:p>
        </p:txBody>
      </p:sp>
      <p:sp>
        <p:nvSpPr>
          <p:cNvPr id="415" name="Google Shape;415;p24"/>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FR"/>
              <a:t>Conférence Crosne mai 2022</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420" name="Google Shape;420;p25" descr="Capture d’écran"/>
          <p:cNvPicPr preferRelativeResize="0"/>
          <p:nvPr/>
        </p:nvPicPr>
        <p:blipFill rotWithShape="1">
          <a:blip r:embed="rId3">
            <a:alphaModFix/>
          </a:blip>
          <a:srcRect/>
          <a:stretch/>
        </p:blipFill>
        <p:spPr>
          <a:xfrm>
            <a:off x="1842086" y="1641898"/>
            <a:ext cx="7031950" cy="4512828"/>
          </a:xfrm>
          <a:prstGeom prst="rect">
            <a:avLst/>
          </a:prstGeom>
          <a:noFill/>
          <a:ln>
            <a:noFill/>
          </a:ln>
        </p:spPr>
      </p:pic>
      <p:sp>
        <p:nvSpPr>
          <p:cNvPr id="421" name="Google Shape;421;p25"/>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fr-FR"/>
              <a:t>Exploitation forestière</a:t>
            </a:r>
            <a:endParaRPr/>
          </a:p>
        </p:txBody>
      </p:sp>
      <p:sp>
        <p:nvSpPr>
          <p:cNvPr id="422" name="Google Shape;422;p25"/>
          <p:cNvSpPr txBox="1"/>
          <p:nvPr/>
        </p:nvSpPr>
        <p:spPr>
          <a:xfrm>
            <a:off x="5575775" y="6154726"/>
            <a:ext cx="3503570"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dirty="0">
                <a:solidFill>
                  <a:schemeClr val="dk1"/>
                </a:solidFill>
                <a:latin typeface="Trebuchet MS"/>
                <a:ea typeface="Trebuchet MS"/>
                <a:cs typeface="Trebuchet MS"/>
                <a:sym typeface="Trebuchet MS"/>
              </a:rPr>
              <a:t>ONF, 2021 COPIL Charte Sénart</a:t>
            </a:r>
            <a:endParaRPr dirty="0"/>
          </a:p>
        </p:txBody>
      </p:sp>
      <p:sp>
        <p:nvSpPr>
          <p:cNvPr id="423" name="Google Shape;423;p25"/>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27</a:t>
            </a:fld>
            <a:endParaRPr/>
          </a:p>
        </p:txBody>
      </p:sp>
      <p:sp>
        <p:nvSpPr>
          <p:cNvPr id="424" name="Google Shape;424;p25"/>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FR"/>
              <a:t>Conférence Crosne mai 2022</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pic>
        <p:nvPicPr>
          <p:cNvPr id="429" name="Google Shape;429;p26" descr="Capture d’écran"/>
          <p:cNvPicPr preferRelativeResize="0"/>
          <p:nvPr/>
        </p:nvPicPr>
        <p:blipFill rotWithShape="1">
          <a:blip r:embed="rId3" cstate="screen">
            <a:alphaModFix/>
            <a:extLst>
              <a:ext uri="{28A0092B-C50C-407E-A947-70E740481C1C}">
                <a14:useLocalDpi xmlns:a14="http://schemas.microsoft.com/office/drawing/2010/main"/>
              </a:ext>
            </a:extLst>
          </a:blip>
          <a:srcRect t="15703"/>
          <a:stretch/>
        </p:blipFill>
        <p:spPr>
          <a:xfrm>
            <a:off x="1630982" y="2003724"/>
            <a:ext cx="8665331" cy="4549412"/>
          </a:xfrm>
          <a:prstGeom prst="rect">
            <a:avLst/>
          </a:prstGeom>
          <a:noFill/>
          <a:ln>
            <a:noFill/>
          </a:ln>
        </p:spPr>
      </p:pic>
      <p:sp>
        <p:nvSpPr>
          <p:cNvPr id="430" name="Google Shape;430;p26"/>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fr-FR"/>
              <a:t>Exploitation forestière </a:t>
            </a:r>
            <a:endParaRPr/>
          </a:p>
        </p:txBody>
      </p:sp>
      <p:sp>
        <p:nvSpPr>
          <p:cNvPr id="431" name="Google Shape;431;p26"/>
          <p:cNvSpPr txBox="1"/>
          <p:nvPr/>
        </p:nvSpPr>
        <p:spPr>
          <a:xfrm>
            <a:off x="1916468" y="1641464"/>
            <a:ext cx="154882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b="1">
                <a:solidFill>
                  <a:schemeClr val="dk1"/>
                </a:solidFill>
                <a:latin typeface="Trebuchet MS"/>
                <a:ea typeface="Trebuchet MS"/>
                <a:cs typeface="Trebuchet MS"/>
                <a:sym typeface="Trebuchet MS"/>
              </a:rPr>
              <a:t>DEPUIS 2014</a:t>
            </a:r>
            <a:endParaRPr/>
          </a:p>
        </p:txBody>
      </p:sp>
      <p:sp>
        <p:nvSpPr>
          <p:cNvPr id="432" name="Google Shape;432;p26"/>
          <p:cNvSpPr txBox="1"/>
          <p:nvPr/>
        </p:nvSpPr>
        <p:spPr>
          <a:xfrm>
            <a:off x="5697695" y="6479811"/>
            <a:ext cx="3372414"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dirty="0">
                <a:solidFill>
                  <a:schemeClr val="dk1"/>
                </a:solidFill>
                <a:latin typeface="Trebuchet MS"/>
                <a:ea typeface="Trebuchet MS"/>
                <a:cs typeface="Trebuchet MS"/>
                <a:sym typeface="Trebuchet MS"/>
              </a:rPr>
              <a:t>ONF, 2021 COPIL Charte Sénart</a:t>
            </a:r>
            <a:endParaRPr dirty="0"/>
          </a:p>
        </p:txBody>
      </p:sp>
      <p:sp>
        <p:nvSpPr>
          <p:cNvPr id="433" name="Google Shape;433;p26"/>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28</a:t>
            </a:fld>
            <a:endParaRPr/>
          </a:p>
        </p:txBody>
      </p:sp>
      <p:sp>
        <p:nvSpPr>
          <p:cNvPr id="434" name="Google Shape;434;p26"/>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FR"/>
              <a:t>Conférence Crosne mai 2022</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pic>
        <p:nvPicPr>
          <p:cNvPr id="439" name="Google Shape;439;p27" descr="Capture d’écran"/>
          <p:cNvPicPr preferRelativeResize="0"/>
          <p:nvPr/>
        </p:nvPicPr>
        <p:blipFill rotWithShape="1">
          <a:blip r:embed="rId3">
            <a:alphaModFix/>
          </a:blip>
          <a:srcRect/>
          <a:stretch/>
        </p:blipFill>
        <p:spPr>
          <a:xfrm>
            <a:off x="1462188" y="1830896"/>
            <a:ext cx="9610908" cy="4485090"/>
          </a:xfrm>
          <a:prstGeom prst="rect">
            <a:avLst/>
          </a:prstGeom>
          <a:noFill/>
          <a:ln>
            <a:noFill/>
          </a:ln>
        </p:spPr>
      </p:pic>
      <p:sp>
        <p:nvSpPr>
          <p:cNvPr id="440" name="Google Shape;440;p27"/>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fr-FR"/>
              <a:t>Exploitation forestière</a:t>
            </a:r>
            <a:endParaRPr/>
          </a:p>
        </p:txBody>
      </p:sp>
      <p:sp>
        <p:nvSpPr>
          <p:cNvPr id="441" name="Google Shape;441;p27"/>
          <p:cNvSpPr txBox="1"/>
          <p:nvPr/>
        </p:nvSpPr>
        <p:spPr>
          <a:xfrm>
            <a:off x="1912118" y="1567252"/>
            <a:ext cx="154882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b="1">
                <a:solidFill>
                  <a:schemeClr val="dk1"/>
                </a:solidFill>
                <a:latin typeface="Trebuchet MS"/>
                <a:ea typeface="Trebuchet MS"/>
                <a:cs typeface="Trebuchet MS"/>
                <a:sym typeface="Trebuchet MS"/>
              </a:rPr>
              <a:t>DEPUIS 2014</a:t>
            </a:r>
            <a:endParaRPr/>
          </a:p>
        </p:txBody>
      </p:sp>
      <p:sp>
        <p:nvSpPr>
          <p:cNvPr id="442" name="Google Shape;442;p27"/>
          <p:cNvSpPr txBox="1"/>
          <p:nvPr/>
        </p:nvSpPr>
        <p:spPr>
          <a:xfrm>
            <a:off x="5697695" y="6479811"/>
            <a:ext cx="3427832"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dirty="0">
                <a:solidFill>
                  <a:schemeClr val="dk1"/>
                </a:solidFill>
                <a:latin typeface="Trebuchet MS"/>
                <a:ea typeface="Trebuchet MS"/>
                <a:cs typeface="Trebuchet MS"/>
                <a:sym typeface="Trebuchet MS"/>
              </a:rPr>
              <a:t>ONF, 2021 COPIL Charte Sénart</a:t>
            </a:r>
            <a:endParaRPr dirty="0"/>
          </a:p>
        </p:txBody>
      </p:sp>
      <p:sp>
        <p:nvSpPr>
          <p:cNvPr id="443" name="Google Shape;443;p27"/>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29</a:t>
            </a:fld>
            <a:endParaRPr/>
          </a:p>
        </p:txBody>
      </p:sp>
      <p:sp>
        <p:nvSpPr>
          <p:cNvPr id="444" name="Google Shape;444;p27"/>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FR"/>
              <a:t>Conférence Crosne mai 2022</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7" name="Google Shape;167;p3"/>
          <p:cNvPicPr preferRelativeResize="0"/>
          <p:nvPr/>
        </p:nvPicPr>
        <p:blipFill rotWithShape="1">
          <a:blip r:embed="rId3">
            <a:alphaModFix/>
          </a:blip>
          <a:srcRect/>
          <a:stretch/>
        </p:blipFill>
        <p:spPr>
          <a:xfrm>
            <a:off x="1949025" y="1432560"/>
            <a:ext cx="6455881" cy="5425440"/>
          </a:xfrm>
          <a:prstGeom prst="rect">
            <a:avLst/>
          </a:prstGeom>
          <a:noFill/>
          <a:ln>
            <a:noFill/>
          </a:ln>
        </p:spPr>
      </p:pic>
      <p:sp>
        <p:nvSpPr>
          <p:cNvPr id="168" name="Google Shape;168;p3"/>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fr-FR"/>
              <a:t>La forêt de Sénart : Une des forêts d’Ile de France</a:t>
            </a:r>
            <a:endParaRPr/>
          </a:p>
        </p:txBody>
      </p:sp>
      <p:cxnSp>
        <p:nvCxnSpPr>
          <p:cNvPr id="169" name="Google Shape;169;p3"/>
          <p:cNvCxnSpPr/>
          <p:nvPr/>
        </p:nvCxnSpPr>
        <p:spPr>
          <a:xfrm>
            <a:off x="5439829" y="4386848"/>
            <a:ext cx="748937" cy="0"/>
          </a:xfrm>
          <a:prstGeom prst="straightConnector1">
            <a:avLst/>
          </a:prstGeom>
          <a:noFill/>
          <a:ln w="38100" cap="flat" cmpd="sng">
            <a:solidFill>
              <a:srgbClr val="932313"/>
            </a:solidFill>
            <a:prstDash val="solid"/>
            <a:round/>
            <a:headEnd type="none" w="sm" len="sm"/>
            <a:tailEnd type="none" w="sm" len="sm"/>
          </a:ln>
        </p:spPr>
      </p:cxnSp>
      <p:sp>
        <p:nvSpPr>
          <p:cNvPr id="170" name="Google Shape;170;p3"/>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3</a:t>
            </a:fld>
            <a:endParaRPr/>
          </a:p>
        </p:txBody>
      </p:sp>
      <p:sp>
        <p:nvSpPr>
          <p:cNvPr id="171" name="Google Shape;171;p3"/>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FR"/>
              <a:t>Conférence Crosne mai 2022</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28"/>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fr-FR"/>
              <a:t>Exploitation forestière</a:t>
            </a:r>
            <a:endParaRPr/>
          </a:p>
        </p:txBody>
      </p:sp>
      <p:sp>
        <p:nvSpPr>
          <p:cNvPr id="450" name="Google Shape;450;p28"/>
          <p:cNvSpPr txBox="1">
            <a:spLocks noGrp="1"/>
          </p:cNvSpPr>
          <p:nvPr>
            <p:ph type="body" idx="1"/>
          </p:nvPr>
        </p:nvSpPr>
        <p:spPr>
          <a:xfrm>
            <a:off x="485745" y="1747520"/>
            <a:ext cx="7900609" cy="4627154"/>
          </a:xfrm>
          <a:prstGeom prst="rect">
            <a:avLst/>
          </a:prstGeom>
          <a:noFill/>
          <a:ln>
            <a:noFill/>
          </a:ln>
        </p:spPr>
        <p:txBody>
          <a:bodyPr spcFirstLastPara="1" wrap="square" lIns="91425" tIns="45700" rIns="91425" bIns="45700" anchor="t" anchorCtr="0">
            <a:normAutofit fontScale="92500" lnSpcReduction="10000"/>
          </a:bodyPr>
          <a:lstStyle/>
          <a:p>
            <a:pPr marL="342900" lvl="0" indent="-342900" algn="l" rtl="0">
              <a:spcBef>
                <a:spcPts val="0"/>
              </a:spcBef>
              <a:spcAft>
                <a:spcPts val="0"/>
              </a:spcAft>
              <a:buSzPct val="80000"/>
              <a:buChar char="►"/>
            </a:pPr>
            <a:r>
              <a:rPr lang="fr-FR" sz="2400" dirty="0"/>
              <a:t>Les caractéristiques de la gestion en futaie irrégulière</a:t>
            </a:r>
            <a:br>
              <a:rPr lang="fr-FR" sz="2400" dirty="0"/>
            </a:br>
            <a:endParaRPr sz="2400" dirty="0"/>
          </a:p>
          <a:p>
            <a:pPr marL="742950" lvl="1" indent="-285750" algn="l" rtl="0">
              <a:spcBef>
                <a:spcPts val="1000"/>
              </a:spcBef>
              <a:spcAft>
                <a:spcPts val="0"/>
              </a:spcAft>
              <a:buSzPct val="80000"/>
              <a:buChar char="►"/>
            </a:pPr>
            <a:r>
              <a:rPr lang="fr-FR" sz="2000" dirty="0"/>
              <a:t>Les coupes sont </a:t>
            </a:r>
            <a:r>
              <a:rPr lang="fr-FR" sz="2000" b="1" dirty="0"/>
              <a:t>légères et fréquentes </a:t>
            </a:r>
            <a:r>
              <a:rPr lang="fr-FR" sz="2000" dirty="0"/>
              <a:t>: le prélèvement est compris entre </a:t>
            </a:r>
            <a:r>
              <a:rPr lang="fr-FR" sz="2000" b="1" dirty="0">
                <a:solidFill>
                  <a:srgbClr val="FF0000"/>
                </a:solidFill>
              </a:rPr>
              <a:t>15 et 25 % </a:t>
            </a:r>
            <a:r>
              <a:rPr lang="fr-FR" sz="2000" dirty="0"/>
              <a:t>du capital initial et la durée de rotation entre deux coupes est comprise entre </a:t>
            </a:r>
            <a:r>
              <a:rPr lang="fr-FR" sz="2000" b="1" dirty="0"/>
              <a:t>4 et 12 ans</a:t>
            </a:r>
            <a:r>
              <a:rPr lang="fr-FR" sz="2000" dirty="0"/>
              <a:t>. (Pro Silva France, 2020)</a:t>
            </a:r>
            <a:br>
              <a:rPr lang="fr-FR" sz="2000" dirty="0"/>
            </a:br>
            <a:endParaRPr sz="2000" dirty="0"/>
          </a:p>
          <a:p>
            <a:pPr marL="742950" lvl="1" indent="-285750" algn="l" rtl="0">
              <a:spcBef>
                <a:spcPts val="1000"/>
              </a:spcBef>
              <a:spcAft>
                <a:spcPts val="0"/>
              </a:spcAft>
              <a:buSzPct val="80000"/>
              <a:buChar char="►"/>
            </a:pPr>
            <a:r>
              <a:rPr lang="fr-FR" sz="2000" dirty="0"/>
              <a:t>Les cloisonnements d’exploitation </a:t>
            </a:r>
            <a:endParaRPr dirty="0"/>
          </a:p>
          <a:p>
            <a:pPr marL="1143000" lvl="2" indent="-228600" algn="l" rtl="0">
              <a:spcBef>
                <a:spcPts val="1000"/>
              </a:spcBef>
              <a:spcAft>
                <a:spcPts val="0"/>
              </a:spcAft>
              <a:buSzPct val="79999"/>
              <a:buChar char="►"/>
            </a:pPr>
            <a:r>
              <a:rPr lang="fr-FR" sz="1800" b="1" dirty="0"/>
              <a:t>Largeur 4 m</a:t>
            </a:r>
            <a:endParaRPr dirty="0"/>
          </a:p>
          <a:p>
            <a:pPr marL="1143000" lvl="2" indent="-228600" algn="l" rtl="0">
              <a:spcBef>
                <a:spcPts val="1000"/>
              </a:spcBef>
              <a:spcAft>
                <a:spcPts val="0"/>
              </a:spcAft>
              <a:buSzPct val="79999"/>
              <a:buChar char="►"/>
            </a:pPr>
            <a:r>
              <a:rPr lang="fr-FR" sz="1800" b="1" dirty="0"/>
              <a:t>Entre axe : 15 à 18 m voire 24 m</a:t>
            </a:r>
            <a:endParaRPr dirty="0"/>
          </a:p>
          <a:p>
            <a:pPr marL="1143000" lvl="2" indent="-228625" algn="l" rtl="0">
              <a:spcBef>
                <a:spcPts val="1000"/>
              </a:spcBef>
              <a:spcAft>
                <a:spcPts val="0"/>
              </a:spcAft>
              <a:buSzPct val="80000"/>
              <a:buChar char="►"/>
            </a:pPr>
            <a:r>
              <a:rPr lang="fr-FR" sz="1900" dirty="0"/>
              <a:t>En cas d’abattage manuel, la distance entre les cloisonnements dépend de la taille des arbres et des outils de débusquage que l’on met en </a:t>
            </a:r>
            <a:r>
              <a:rPr lang="fr-FR" sz="1900" dirty="0" err="1"/>
              <a:t>oeuvre</a:t>
            </a:r>
            <a:r>
              <a:rPr lang="fr-FR" sz="1900" dirty="0"/>
              <a:t>. Des valeurs de </a:t>
            </a:r>
            <a:r>
              <a:rPr lang="fr-FR" sz="1900" b="1" dirty="0">
                <a:solidFill>
                  <a:srgbClr val="FF0000"/>
                </a:solidFill>
              </a:rPr>
              <a:t>25 à 40 mètres </a:t>
            </a:r>
            <a:r>
              <a:rPr lang="fr-FR" sz="1900" dirty="0"/>
              <a:t>sont tout à fait praticables (ONF, 2012)</a:t>
            </a:r>
            <a:endParaRPr sz="5200" b="1" dirty="0"/>
          </a:p>
          <a:p>
            <a:pPr marL="742950" lvl="1" indent="-191769" algn="l" rtl="0">
              <a:spcBef>
                <a:spcPts val="1000"/>
              </a:spcBef>
              <a:spcAft>
                <a:spcPts val="0"/>
              </a:spcAft>
              <a:buSzPct val="80000"/>
              <a:buNone/>
            </a:pPr>
            <a:endParaRPr sz="2000" dirty="0"/>
          </a:p>
        </p:txBody>
      </p:sp>
      <p:pic>
        <p:nvPicPr>
          <p:cNvPr id="451" name="Google Shape;451;p28" descr="Capture d’écran"/>
          <p:cNvPicPr preferRelativeResize="0"/>
          <p:nvPr/>
        </p:nvPicPr>
        <p:blipFill rotWithShape="1">
          <a:blip r:embed="rId3">
            <a:alphaModFix/>
          </a:blip>
          <a:srcRect/>
          <a:stretch/>
        </p:blipFill>
        <p:spPr>
          <a:xfrm>
            <a:off x="8603170" y="1015967"/>
            <a:ext cx="3430590" cy="5010364"/>
          </a:xfrm>
          <a:prstGeom prst="rect">
            <a:avLst/>
          </a:prstGeom>
          <a:noFill/>
          <a:ln>
            <a:noFill/>
          </a:ln>
        </p:spPr>
      </p:pic>
      <p:sp>
        <p:nvSpPr>
          <p:cNvPr id="452" name="Google Shape;452;p28"/>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30</a:t>
            </a:fld>
            <a:endParaRPr/>
          </a:p>
        </p:txBody>
      </p:sp>
      <p:sp>
        <p:nvSpPr>
          <p:cNvPr id="453" name="Google Shape;453;p28"/>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FR"/>
              <a:t>Conférence Crosne mai 2022</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29"/>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fr-FR"/>
              <a:t>Exploitation forestière</a:t>
            </a:r>
            <a:endParaRPr/>
          </a:p>
        </p:txBody>
      </p:sp>
      <p:sp>
        <p:nvSpPr>
          <p:cNvPr id="459" name="Google Shape;459;p29"/>
          <p:cNvSpPr txBox="1">
            <a:spLocks noGrp="1"/>
          </p:cNvSpPr>
          <p:nvPr>
            <p:ph type="body" idx="1"/>
          </p:nvPr>
        </p:nvSpPr>
        <p:spPr>
          <a:xfrm>
            <a:off x="677334" y="1570323"/>
            <a:ext cx="8596668" cy="3880773"/>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600"/>
              <a:buChar char="►"/>
            </a:pPr>
            <a:r>
              <a:rPr lang="fr-FR" sz="2000"/>
              <a:t>Sur le terrain</a:t>
            </a:r>
            <a:endParaRPr/>
          </a:p>
        </p:txBody>
      </p:sp>
      <p:pic>
        <p:nvPicPr>
          <p:cNvPr id="460" name="Google Shape;460;p29" descr="Capture d’écran"/>
          <p:cNvPicPr preferRelativeResize="0"/>
          <p:nvPr/>
        </p:nvPicPr>
        <p:blipFill rotWithShape="1">
          <a:blip r:embed="rId3">
            <a:alphaModFix/>
          </a:blip>
          <a:srcRect/>
          <a:stretch/>
        </p:blipFill>
        <p:spPr>
          <a:xfrm>
            <a:off x="228418" y="2153450"/>
            <a:ext cx="4623555" cy="3148675"/>
          </a:xfrm>
          <a:prstGeom prst="rect">
            <a:avLst/>
          </a:prstGeom>
          <a:noFill/>
          <a:ln>
            <a:noFill/>
          </a:ln>
        </p:spPr>
      </p:pic>
      <p:sp>
        <p:nvSpPr>
          <p:cNvPr id="461" name="Google Shape;461;p29"/>
          <p:cNvSpPr txBox="1"/>
          <p:nvPr/>
        </p:nvSpPr>
        <p:spPr>
          <a:xfrm>
            <a:off x="151421" y="5376897"/>
            <a:ext cx="273985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chemeClr val="dk1"/>
                </a:solidFill>
                <a:latin typeface="Trebuchet MS"/>
                <a:ea typeface="Trebuchet MS"/>
                <a:cs typeface="Trebuchet MS"/>
                <a:sym typeface="Trebuchet MS"/>
              </a:rPr>
              <a:t>Coupes Draveil, Fin 2020</a:t>
            </a:r>
            <a:endParaRPr/>
          </a:p>
        </p:txBody>
      </p:sp>
      <p:pic>
        <p:nvPicPr>
          <p:cNvPr id="462" name="Google Shape;462;p29"/>
          <p:cNvPicPr preferRelativeResize="0"/>
          <p:nvPr/>
        </p:nvPicPr>
        <p:blipFill rotWithShape="1">
          <a:blip r:embed="rId4">
            <a:alphaModFix/>
          </a:blip>
          <a:srcRect/>
          <a:stretch/>
        </p:blipFill>
        <p:spPr>
          <a:xfrm>
            <a:off x="6655154" y="136434"/>
            <a:ext cx="4927246" cy="2772397"/>
          </a:xfrm>
          <a:prstGeom prst="rect">
            <a:avLst/>
          </a:prstGeom>
          <a:noFill/>
          <a:ln>
            <a:noFill/>
          </a:ln>
        </p:spPr>
      </p:pic>
      <p:sp>
        <p:nvSpPr>
          <p:cNvPr id="463" name="Google Shape;463;p29"/>
          <p:cNvSpPr txBox="1"/>
          <p:nvPr/>
        </p:nvSpPr>
        <p:spPr>
          <a:xfrm>
            <a:off x="6655154" y="3012665"/>
            <a:ext cx="356379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chemeClr val="dk1"/>
                </a:solidFill>
                <a:latin typeface="Trebuchet MS"/>
                <a:ea typeface="Trebuchet MS"/>
                <a:cs typeface="Trebuchet MS"/>
                <a:sym typeface="Trebuchet MS"/>
              </a:rPr>
              <a:t>Coupes Montgeron, Juillet 2019</a:t>
            </a:r>
            <a:endParaRPr/>
          </a:p>
        </p:txBody>
      </p:sp>
      <p:pic>
        <p:nvPicPr>
          <p:cNvPr id="464" name="Google Shape;464;p29"/>
          <p:cNvPicPr preferRelativeResize="0"/>
          <p:nvPr/>
        </p:nvPicPr>
        <p:blipFill rotWithShape="1">
          <a:blip r:embed="rId5">
            <a:alphaModFix/>
          </a:blip>
          <a:srcRect/>
          <a:stretch/>
        </p:blipFill>
        <p:spPr>
          <a:xfrm rot="5400000">
            <a:off x="7656074" y="4007490"/>
            <a:ext cx="2663345" cy="1997509"/>
          </a:xfrm>
          <a:prstGeom prst="rect">
            <a:avLst/>
          </a:prstGeom>
          <a:noFill/>
          <a:ln>
            <a:noFill/>
          </a:ln>
        </p:spPr>
      </p:pic>
      <p:pic>
        <p:nvPicPr>
          <p:cNvPr id="465" name="Google Shape;465;p29"/>
          <p:cNvPicPr preferRelativeResize="0"/>
          <p:nvPr/>
        </p:nvPicPr>
        <p:blipFill rotWithShape="1">
          <a:blip r:embed="rId6">
            <a:alphaModFix/>
          </a:blip>
          <a:srcRect/>
          <a:stretch/>
        </p:blipFill>
        <p:spPr>
          <a:xfrm>
            <a:off x="5324313" y="4927601"/>
            <a:ext cx="2552848" cy="1914636"/>
          </a:xfrm>
          <a:prstGeom prst="rect">
            <a:avLst/>
          </a:prstGeom>
          <a:noFill/>
          <a:ln>
            <a:noFill/>
          </a:ln>
        </p:spPr>
      </p:pic>
      <p:pic>
        <p:nvPicPr>
          <p:cNvPr id="466" name="Google Shape;466;p29"/>
          <p:cNvPicPr preferRelativeResize="0"/>
          <p:nvPr/>
        </p:nvPicPr>
        <p:blipFill rotWithShape="1">
          <a:blip r:embed="rId7">
            <a:alphaModFix/>
          </a:blip>
          <a:srcRect/>
          <a:stretch/>
        </p:blipFill>
        <p:spPr>
          <a:xfrm rot="5400000">
            <a:off x="9767394" y="4021348"/>
            <a:ext cx="2647507" cy="1985631"/>
          </a:xfrm>
          <a:prstGeom prst="rect">
            <a:avLst/>
          </a:prstGeom>
          <a:noFill/>
          <a:ln>
            <a:noFill/>
          </a:ln>
        </p:spPr>
      </p:pic>
      <p:sp>
        <p:nvSpPr>
          <p:cNvPr id="467" name="Google Shape;467;p29"/>
          <p:cNvSpPr txBox="1"/>
          <p:nvPr/>
        </p:nvSpPr>
        <p:spPr>
          <a:xfrm>
            <a:off x="5300889" y="4131269"/>
            <a:ext cx="2470548"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chemeClr val="dk1"/>
                </a:solidFill>
                <a:latin typeface="Trebuchet MS"/>
                <a:ea typeface="Trebuchet MS"/>
                <a:cs typeface="Trebuchet MS"/>
                <a:sym typeface="Trebuchet MS"/>
              </a:rPr>
              <a:t>Coupes Combs la Ville</a:t>
            </a:r>
            <a:endParaRPr/>
          </a:p>
          <a:p>
            <a:pPr marL="0" marR="0" lvl="0" indent="0" algn="l" rtl="0">
              <a:spcBef>
                <a:spcPts val="0"/>
              </a:spcBef>
              <a:spcAft>
                <a:spcPts val="0"/>
              </a:spcAft>
              <a:buNone/>
            </a:pPr>
            <a:r>
              <a:rPr lang="fr-FR" sz="1800">
                <a:solidFill>
                  <a:schemeClr val="dk1"/>
                </a:solidFill>
                <a:latin typeface="Trebuchet MS"/>
                <a:ea typeface="Trebuchet MS"/>
                <a:cs typeface="Trebuchet MS"/>
                <a:sym typeface="Trebuchet MS"/>
              </a:rPr>
              <a:t>Janvier 2021</a:t>
            </a:r>
            <a:endParaRPr/>
          </a:p>
        </p:txBody>
      </p:sp>
      <p:sp>
        <p:nvSpPr>
          <p:cNvPr id="468" name="Google Shape;468;p29"/>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31</a:t>
            </a:fld>
            <a:endParaRPr/>
          </a:p>
        </p:txBody>
      </p:sp>
      <p:sp>
        <p:nvSpPr>
          <p:cNvPr id="469" name="Google Shape;469;p29"/>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FR"/>
              <a:t>Conférence Crosne mai 2022</a:t>
            </a:r>
            <a:endParaRPr/>
          </a:p>
        </p:txBody>
      </p:sp>
      <p:pic>
        <p:nvPicPr>
          <p:cNvPr id="470" name="Google Shape;470;p29" descr="Capture d’écran"/>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3024499" y="5039812"/>
            <a:ext cx="2208383" cy="170939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30"/>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fr-FR"/>
              <a:t>Exploitation forestière</a:t>
            </a:r>
            <a:endParaRPr/>
          </a:p>
        </p:txBody>
      </p:sp>
      <p:pic>
        <p:nvPicPr>
          <p:cNvPr id="476" name="Google Shape;476;p30" descr="Capture d’écran"/>
          <p:cNvPicPr preferRelativeResize="0">
            <a:picLocks noGrp="1"/>
          </p:cNvPicPr>
          <p:nvPr>
            <p:ph type="body" idx="1"/>
          </p:nvPr>
        </p:nvPicPr>
        <p:blipFill rotWithShape="1">
          <a:blip r:embed="rId3">
            <a:alphaModFix/>
          </a:blip>
          <a:srcRect/>
          <a:stretch/>
        </p:blipFill>
        <p:spPr>
          <a:xfrm>
            <a:off x="319641" y="2150131"/>
            <a:ext cx="5789562" cy="3881437"/>
          </a:xfrm>
          <a:prstGeom prst="rect">
            <a:avLst/>
          </a:prstGeom>
          <a:noFill/>
          <a:ln>
            <a:noFill/>
          </a:ln>
        </p:spPr>
      </p:pic>
      <p:pic>
        <p:nvPicPr>
          <p:cNvPr id="477" name="Google Shape;477;p30" descr="Capture d’écran"/>
          <p:cNvPicPr preferRelativeResize="0"/>
          <p:nvPr/>
        </p:nvPicPr>
        <p:blipFill rotWithShape="1">
          <a:blip r:embed="rId4">
            <a:alphaModFix/>
          </a:blip>
          <a:srcRect/>
          <a:stretch/>
        </p:blipFill>
        <p:spPr>
          <a:xfrm>
            <a:off x="6236350" y="2150131"/>
            <a:ext cx="5805140" cy="3891231"/>
          </a:xfrm>
          <a:prstGeom prst="rect">
            <a:avLst/>
          </a:prstGeom>
          <a:noFill/>
          <a:ln>
            <a:noFill/>
          </a:ln>
        </p:spPr>
      </p:pic>
      <p:sp>
        <p:nvSpPr>
          <p:cNvPr id="478" name="Google Shape;478;p30"/>
          <p:cNvSpPr txBox="1"/>
          <p:nvPr/>
        </p:nvSpPr>
        <p:spPr>
          <a:xfrm>
            <a:off x="8734697" y="6307047"/>
            <a:ext cx="304160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chemeClr val="dk1"/>
                </a:solidFill>
                <a:latin typeface="Trebuchet MS"/>
                <a:ea typeface="Trebuchet MS"/>
                <a:cs typeface="Trebuchet MS"/>
                <a:sym typeface="Trebuchet MS"/>
              </a:rPr>
              <a:t>Cabinet Pierre Grillet, 2017</a:t>
            </a:r>
            <a:endParaRPr/>
          </a:p>
        </p:txBody>
      </p:sp>
      <p:sp>
        <p:nvSpPr>
          <p:cNvPr id="479" name="Google Shape;479;p30"/>
          <p:cNvSpPr txBox="1"/>
          <p:nvPr/>
        </p:nvSpPr>
        <p:spPr>
          <a:xfrm>
            <a:off x="677334" y="1570323"/>
            <a:ext cx="8596668" cy="3880773"/>
          </a:xfrm>
          <a:prstGeom prst="rect">
            <a:avLst/>
          </a:prstGeom>
          <a:noFill/>
          <a:ln>
            <a:noFill/>
          </a:ln>
        </p:spPr>
        <p:txBody>
          <a:bodyPr spcFirstLastPara="1" wrap="square" lIns="91425" tIns="45700" rIns="91425" bIns="45700" anchor="t" anchorCtr="0">
            <a:normAutofit/>
          </a:bodyPr>
          <a:lstStyle/>
          <a:p>
            <a:pPr marL="342900" marR="0" lvl="0" indent="-342900" algn="l" rtl="0">
              <a:spcBef>
                <a:spcPts val="0"/>
              </a:spcBef>
              <a:spcAft>
                <a:spcPts val="0"/>
              </a:spcAft>
              <a:buClr>
                <a:schemeClr val="accent1"/>
              </a:buClr>
              <a:buSzPts val="1600"/>
              <a:buFont typeface="Noto Sans Symbols"/>
              <a:buChar char="►"/>
            </a:pPr>
            <a:r>
              <a:rPr lang="fr-FR" sz="2000" dirty="0">
                <a:solidFill>
                  <a:srgbClr val="3F3F3F"/>
                </a:solidFill>
                <a:latin typeface="Trebuchet MS"/>
                <a:ea typeface="Trebuchet MS"/>
                <a:cs typeface="Trebuchet MS"/>
                <a:sym typeface="Trebuchet MS"/>
              </a:rPr>
              <a:t>Sur le terrain : Passage de la futaie régulière à la futaie irrégulière</a:t>
            </a:r>
          </a:p>
          <a:p>
            <a:pPr lvl="1">
              <a:buClr>
                <a:schemeClr val="accent1"/>
              </a:buClr>
              <a:buSzPts val="1600"/>
            </a:pPr>
            <a:endParaRPr sz="2000" dirty="0">
              <a:solidFill>
                <a:srgbClr val="3F3F3F"/>
              </a:solidFill>
              <a:latin typeface="Trebuchet MS"/>
              <a:ea typeface="Trebuchet MS"/>
              <a:cs typeface="Trebuchet MS"/>
              <a:sym typeface="Trebuchet MS"/>
            </a:endParaRPr>
          </a:p>
        </p:txBody>
      </p:sp>
      <p:sp>
        <p:nvSpPr>
          <p:cNvPr id="480" name="Google Shape;480;p30"/>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32</a:t>
            </a:fld>
            <a:endParaRPr/>
          </a:p>
        </p:txBody>
      </p:sp>
      <p:sp>
        <p:nvSpPr>
          <p:cNvPr id="481" name="Google Shape;481;p30"/>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FR"/>
              <a:t>Conférence Crosne mai 2022</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30"/>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fr-FR"/>
              <a:t>Exploitation forestière</a:t>
            </a:r>
            <a:endParaRPr/>
          </a:p>
        </p:txBody>
      </p:sp>
      <p:sp>
        <p:nvSpPr>
          <p:cNvPr id="479" name="Google Shape;479;p30"/>
          <p:cNvSpPr txBox="1"/>
          <p:nvPr/>
        </p:nvSpPr>
        <p:spPr>
          <a:xfrm>
            <a:off x="677334" y="1570323"/>
            <a:ext cx="8596668" cy="3880773"/>
          </a:xfrm>
          <a:prstGeom prst="rect">
            <a:avLst/>
          </a:prstGeom>
          <a:noFill/>
          <a:ln>
            <a:noFill/>
          </a:ln>
        </p:spPr>
        <p:txBody>
          <a:bodyPr spcFirstLastPara="1" wrap="square" lIns="91425" tIns="45700" rIns="91425" bIns="45700" anchor="t" anchorCtr="0">
            <a:normAutofit/>
          </a:bodyPr>
          <a:lstStyle/>
          <a:p>
            <a:pPr marL="342900" marR="0" lvl="0" indent="-342900" algn="l" rtl="0">
              <a:spcBef>
                <a:spcPts val="0"/>
              </a:spcBef>
              <a:spcAft>
                <a:spcPts val="0"/>
              </a:spcAft>
              <a:buClr>
                <a:schemeClr val="accent1"/>
              </a:buClr>
              <a:buSzPts val="1600"/>
              <a:buFont typeface="Noto Sans Symbols"/>
              <a:buChar char="►"/>
            </a:pPr>
            <a:r>
              <a:rPr lang="fr-FR" sz="2000" dirty="0">
                <a:solidFill>
                  <a:srgbClr val="3F3F3F"/>
                </a:solidFill>
                <a:latin typeface="Trebuchet MS"/>
                <a:ea typeface="Trebuchet MS"/>
                <a:cs typeface="Trebuchet MS"/>
                <a:sym typeface="Trebuchet MS"/>
              </a:rPr>
              <a:t>Sur le terrain : Coupes importantes en 2018</a:t>
            </a:r>
            <a:endParaRPr sz="2000" dirty="0">
              <a:solidFill>
                <a:srgbClr val="3F3F3F"/>
              </a:solidFill>
              <a:latin typeface="Trebuchet MS"/>
              <a:ea typeface="Trebuchet MS"/>
              <a:cs typeface="Trebuchet MS"/>
              <a:sym typeface="Trebuchet MS"/>
            </a:endParaRPr>
          </a:p>
        </p:txBody>
      </p:sp>
      <p:sp>
        <p:nvSpPr>
          <p:cNvPr id="480" name="Google Shape;480;p30"/>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33</a:t>
            </a:fld>
            <a:endParaRPr/>
          </a:p>
        </p:txBody>
      </p:sp>
      <p:sp>
        <p:nvSpPr>
          <p:cNvPr id="481" name="Google Shape;481;p30"/>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FR"/>
              <a:t>Conférence Crosne mai 2022</a:t>
            </a:r>
            <a:endParaRPr/>
          </a:p>
        </p:txBody>
      </p:sp>
      <p:pic>
        <p:nvPicPr>
          <p:cNvPr id="3" name="Image 2"/>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095115" y="2175944"/>
            <a:ext cx="6581296" cy="3669218"/>
          </a:xfrm>
          <a:prstGeom prst="rect">
            <a:avLst/>
          </a:prstGeom>
        </p:spPr>
      </p:pic>
      <p:sp>
        <p:nvSpPr>
          <p:cNvPr id="4" name="ZoneTexte 3"/>
          <p:cNvSpPr txBox="1"/>
          <p:nvPr/>
        </p:nvSpPr>
        <p:spPr>
          <a:xfrm>
            <a:off x="4493856" y="6176429"/>
            <a:ext cx="4182555" cy="307777"/>
          </a:xfrm>
          <a:prstGeom prst="rect">
            <a:avLst/>
          </a:prstGeom>
          <a:noFill/>
        </p:spPr>
        <p:txBody>
          <a:bodyPr wrap="none" rtlCol="0">
            <a:spAutoFit/>
          </a:bodyPr>
          <a:lstStyle/>
          <a:p>
            <a:r>
              <a:rPr lang="fr-FR" dirty="0">
                <a:hlinkClick r:id="rId4"/>
              </a:rPr>
              <a:t>https://www.youtube.com/watch?v=0TPucD3SDvg</a:t>
            </a:r>
            <a:endParaRPr lang="fr-FR" dirty="0"/>
          </a:p>
        </p:txBody>
      </p:sp>
    </p:spTree>
    <p:extLst>
      <p:ext uri="{BB962C8B-B14F-4D97-AF65-F5344CB8AC3E}">
        <p14:creationId xmlns:p14="http://schemas.microsoft.com/office/powerpoint/2010/main" val="31580519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31"/>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fr-FR"/>
              <a:t>Exploitation forestière</a:t>
            </a:r>
            <a:endParaRPr/>
          </a:p>
        </p:txBody>
      </p:sp>
      <p:sp>
        <p:nvSpPr>
          <p:cNvPr id="487" name="Google Shape;487;p31"/>
          <p:cNvSpPr txBox="1">
            <a:spLocks noGrp="1"/>
          </p:cNvSpPr>
          <p:nvPr>
            <p:ph type="body" idx="1"/>
          </p:nvPr>
        </p:nvSpPr>
        <p:spPr>
          <a:xfrm>
            <a:off x="677334" y="1488613"/>
            <a:ext cx="8596668" cy="3880773"/>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440"/>
              <a:buChar char="►"/>
            </a:pPr>
            <a:r>
              <a:rPr lang="fr-FR"/>
              <a:t>Sur le terrain</a:t>
            </a:r>
            <a:endParaRPr/>
          </a:p>
        </p:txBody>
      </p:sp>
      <p:pic>
        <p:nvPicPr>
          <p:cNvPr id="488" name="Google Shape;488;p31"/>
          <p:cNvPicPr preferRelativeResize="0"/>
          <p:nvPr/>
        </p:nvPicPr>
        <p:blipFill rotWithShape="1">
          <a:blip r:embed="rId3">
            <a:alphaModFix/>
          </a:blip>
          <a:srcRect/>
          <a:stretch/>
        </p:blipFill>
        <p:spPr>
          <a:xfrm>
            <a:off x="730343" y="2285334"/>
            <a:ext cx="5268457" cy="4342078"/>
          </a:xfrm>
          <a:prstGeom prst="rect">
            <a:avLst/>
          </a:prstGeom>
          <a:noFill/>
          <a:ln>
            <a:noFill/>
          </a:ln>
        </p:spPr>
      </p:pic>
      <p:pic>
        <p:nvPicPr>
          <p:cNvPr id="489" name="Google Shape;489;p31"/>
          <p:cNvPicPr preferRelativeResize="0"/>
          <p:nvPr/>
        </p:nvPicPr>
        <p:blipFill rotWithShape="1">
          <a:blip r:embed="rId4">
            <a:alphaModFix/>
          </a:blip>
          <a:srcRect/>
          <a:stretch/>
        </p:blipFill>
        <p:spPr>
          <a:xfrm>
            <a:off x="6096000" y="111317"/>
            <a:ext cx="3360749" cy="3404453"/>
          </a:xfrm>
          <a:prstGeom prst="rect">
            <a:avLst/>
          </a:prstGeom>
          <a:noFill/>
          <a:ln w="57150" cap="flat" cmpd="sng">
            <a:solidFill>
              <a:schemeClr val="accent1"/>
            </a:solidFill>
            <a:prstDash val="solid"/>
            <a:round/>
            <a:headEnd type="none" w="sm" len="sm"/>
            <a:tailEnd type="none" w="sm" len="sm"/>
          </a:ln>
        </p:spPr>
      </p:pic>
      <p:pic>
        <p:nvPicPr>
          <p:cNvPr id="490" name="Google Shape;490;p31"/>
          <p:cNvPicPr preferRelativeResize="0"/>
          <p:nvPr/>
        </p:nvPicPr>
        <p:blipFill rotWithShape="1">
          <a:blip r:embed="rId5">
            <a:alphaModFix/>
          </a:blip>
          <a:srcRect/>
          <a:stretch/>
        </p:blipFill>
        <p:spPr>
          <a:xfrm>
            <a:off x="7662906" y="3459993"/>
            <a:ext cx="4148120" cy="3286689"/>
          </a:xfrm>
          <a:prstGeom prst="rect">
            <a:avLst/>
          </a:prstGeom>
          <a:noFill/>
          <a:ln w="57150" cap="flat" cmpd="sng">
            <a:solidFill>
              <a:schemeClr val="accent1"/>
            </a:solidFill>
            <a:prstDash val="solid"/>
            <a:round/>
            <a:headEnd type="none" w="sm" len="sm"/>
            <a:tailEnd type="none" w="sm" len="sm"/>
          </a:ln>
        </p:spPr>
      </p:pic>
      <p:sp>
        <p:nvSpPr>
          <p:cNvPr id="491" name="Google Shape;491;p31"/>
          <p:cNvSpPr/>
          <p:nvPr/>
        </p:nvSpPr>
        <p:spPr>
          <a:xfrm>
            <a:off x="1971923" y="2886323"/>
            <a:ext cx="779228" cy="922352"/>
          </a:xfrm>
          <a:prstGeom prst="rect">
            <a:avLst/>
          </a:prstGeom>
          <a:noFill/>
          <a:ln w="38100" cap="flat" cmpd="sng">
            <a:solidFill>
              <a:srgbClr val="698D1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492" name="Google Shape;492;p31"/>
          <p:cNvSpPr/>
          <p:nvPr/>
        </p:nvSpPr>
        <p:spPr>
          <a:xfrm>
            <a:off x="3142090" y="4608245"/>
            <a:ext cx="730195" cy="639616"/>
          </a:xfrm>
          <a:prstGeom prst="rect">
            <a:avLst/>
          </a:prstGeom>
          <a:noFill/>
          <a:ln w="38100" cap="flat" cmpd="sng">
            <a:solidFill>
              <a:srgbClr val="698D1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cxnSp>
        <p:nvCxnSpPr>
          <p:cNvPr id="493" name="Google Shape;493;p31"/>
          <p:cNvCxnSpPr/>
          <p:nvPr/>
        </p:nvCxnSpPr>
        <p:spPr>
          <a:xfrm rot="10800000" flipH="1">
            <a:off x="2751151" y="1987589"/>
            <a:ext cx="3951799" cy="1359910"/>
          </a:xfrm>
          <a:prstGeom prst="straightConnector1">
            <a:avLst/>
          </a:prstGeom>
          <a:noFill/>
          <a:ln w="38100" cap="flat" cmpd="sng">
            <a:solidFill>
              <a:schemeClr val="accent1"/>
            </a:solidFill>
            <a:prstDash val="solid"/>
            <a:round/>
            <a:headEnd type="none" w="sm" len="sm"/>
            <a:tailEnd type="triangle" w="med" len="med"/>
          </a:ln>
        </p:spPr>
      </p:cxnSp>
      <p:cxnSp>
        <p:nvCxnSpPr>
          <p:cNvPr id="494" name="Google Shape;494;p31"/>
          <p:cNvCxnSpPr/>
          <p:nvPr/>
        </p:nvCxnSpPr>
        <p:spPr>
          <a:xfrm>
            <a:off x="3945421" y="4975578"/>
            <a:ext cx="4538621" cy="582384"/>
          </a:xfrm>
          <a:prstGeom prst="straightConnector1">
            <a:avLst/>
          </a:prstGeom>
          <a:noFill/>
          <a:ln w="38100" cap="flat" cmpd="sng">
            <a:solidFill>
              <a:schemeClr val="accent1"/>
            </a:solidFill>
            <a:prstDash val="solid"/>
            <a:round/>
            <a:headEnd type="none" w="sm" len="sm"/>
            <a:tailEnd type="triangle" w="med" len="med"/>
          </a:ln>
        </p:spPr>
      </p:cxnSp>
      <p:sp>
        <p:nvSpPr>
          <p:cNvPr id="495" name="Google Shape;495;p31"/>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34</a:t>
            </a:fld>
            <a:endParaRPr/>
          </a:p>
        </p:txBody>
      </p:sp>
      <p:sp>
        <p:nvSpPr>
          <p:cNvPr id="496" name="Google Shape;496;p31"/>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FR"/>
              <a:t>Conférence Crosne mai 2022</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32"/>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fr-FR"/>
              <a:t>Exploitation forestière</a:t>
            </a:r>
            <a:endParaRPr/>
          </a:p>
        </p:txBody>
      </p:sp>
      <p:sp>
        <p:nvSpPr>
          <p:cNvPr id="502" name="Google Shape;502;p32"/>
          <p:cNvSpPr txBox="1">
            <a:spLocks noGrp="1"/>
          </p:cNvSpPr>
          <p:nvPr>
            <p:ph type="body" idx="1"/>
          </p:nvPr>
        </p:nvSpPr>
        <p:spPr>
          <a:xfrm>
            <a:off x="677334" y="1749469"/>
            <a:ext cx="8596668" cy="3880773"/>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440"/>
              <a:buChar char="►"/>
            </a:pPr>
            <a:r>
              <a:rPr lang="fr-FR"/>
              <a:t>Cloisonnement Draveil : Août 2020</a:t>
            </a:r>
            <a:endParaRPr/>
          </a:p>
          <a:p>
            <a:pPr marL="742950" lvl="1" indent="-285750" algn="l" rtl="0">
              <a:spcBef>
                <a:spcPts val="1000"/>
              </a:spcBef>
              <a:spcAft>
                <a:spcPts val="0"/>
              </a:spcAft>
              <a:buSzPts val="1280"/>
              <a:buChar char="►"/>
            </a:pPr>
            <a:r>
              <a:rPr lang="fr-FR"/>
              <a:t>Allées de 4 m de large</a:t>
            </a:r>
            <a:endParaRPr/>
          </a:p>
          <a:p>
            <a:pPr marL="742950" lvl="1" indent="-285750" algn="l" rtl="0">
              <a:spcBef>
                <a:spcPts val="1000"/>
              </a:spcBef>
              <a:spcAft>
                <a:spcPts val="0"/>
              </a:spcAft>
              <a:buSzPts val="1280"/>
              <a:buChar char="►"/>
            </a:pPr>
            <a:r>
              <a:rPr lang="fr-FR"/>
              <a:t>Entre axe : </a:t>
            </a:r>
            <a:r>
              <a:rPr lang="fr-FR">
                <a:solidFill>
                  <a:srgbClr val="FF0000"/>
                </a:solidFill>
              </a:rPr>
              <a:t>10 m</a:t>
            </a:r>
            <a:endParaRPr/>
          </a:p>
          <a:p>
            <a:pPr marL="742950" lvl="1" indent="-285750" algn="l" rtl="0">
              <a:spcBef>
                <a:spcPts val="1000"/>
              </a:spcBef>
              <a:spcAft>
                <a:spcPts val="0"/>
              </a:spcAft>
              <a:buSzPts val="1280"/>
              <a:buChar char="►"/>
            </a:pPr>
            <a:r>
              <a:rPr lang="fr-FR">
                <a:solidFill>
                  <a:schemeClr val="dk1"/>
                </a:solidFill>
              </a:rPr>
              <a:t>28% de la forêt détruite</a:t>
            </a:r>
            <a:br>
              <a:rPr lang="fr-FR">
                <a:solidFill>
                  <a:schemeClr val="dk1"/>
                </a:solidFill>
              </a:rPr>
            </a:br>
            <a:endParaRPr>
              <a:solidFill>
                <a:srgbClr val="FF0000"/>
              </a:solidFill>
            </a:endParaRPr>
          </a:p>
          <a:p>
            <a:pPr marL="342900" lvl="0" indent="-342900" algn="l" rtl="0">
              <a:spcBef>
                <a:spcPts val="1000"/>
              </a:spcBef>
              <a:spcAft>
                <a:spcPts val="0"/>
              </a:spcAft>
              <a:buSzPts val="1440"/>
              <a:buChar char="►"/>
            </a:pPr>
            <a:r>
              <a:rPr lang="fr-FR">
                <a:solidFill>
                  <a:schemeClr val="dk1"/>
                </a:solidFill>
              </a:rPr>
              <a:t>Cloisonnement Montgeron : Juin 2021</a:t>
            </a:r>
            <a:endParaRPr/>
          </a:p>
          <a:p>
            <a:pPr marL="742950" lvl="1" indent="-285750" algn="l" rtl="0">
              <a:spcBef>
                <a:spcPts val="1000"/>
              </a:spcBef>
              <a:spcAft>
                <a:spcPts val="0"/>
              </a:spcAft>
              <a:buSzPts val="1280"/>
              <a:buChar char="►"/>
            </a:pPr>
            <a:r>
              <a:rPr lang="fr-FR">
                <a:solidFill>
                  <a:schemeClr val="dk1"/>
                </a:solidFill>
              </a:rPr>
              <a:t>A proximité des habitations</a:t>
            </a:r>
            <a:endParaRPr/>
          </a:p>
        </p:txBody>
      </p:sp>
      <p:pic>
        <p:nvPicPr>
          <p:cNvPr id="504" name="Google Shape;504;p32"/>
          <p:cNvPicPr preferRelativeResize="0"/>
          <p:nvPr/>
        </p:nvPicPr>
        <p:blipFill rotWithShape="1">
          <a:blip r:embed="rId3">
            <a:alphaModFix/>
          </a:blip>
          <a:srcRect/>
          <a:stretch/>
        </p:blipFill>
        <p:spPr>
          <a:xfrm>
            <a:off x="9005431" y="4282166"/>
            <a:ext cx="3091544" cy="2318659"/>
          </a:xfrm>
          <a:prstGeom prst="rect">
            <a:avLst/>
          </a:prstGeom>
          <a:noFill/>
          <a:ln>
            <a:noFill/>
          </a:ln>
        </p:spPr>
      </p:pic>
      <p:pic>
        <p:nvPicPr>
          <p:cNvPr id="505" name="Google Shape;505;p32"/>
          <p:cNvPicPr preferRelativeResize="0"/>
          <p:nvPr/>
        </p:nvPicPr>
        <p:blipFill rotWithShape="1">
          <a:blip r:embed="rId4">
            <a:alphaModFix/>
          </a:blip>
          <a:srcRect/>
          <a:stretch/>
        </p:blipFill>
        <p:spPr>
          <a:xfrm>
            <a:off x="10011813" y="302396"/>
            <a:ext cx="1927313" cy="2569750"/>
          </a:xfrm>
          <a:prstGeom prst="rect">
            <a:avLst/>
          </a:prstGeom>
          <a:noFill/>
          <a:ln>
            <a:noFill/>
          </a:ln>
        </p:spPr>
      </p:pic>
      <p:pic>
        <p:nvPicPr>
          <p:cNvPr id="506" name="Google Shape;506;p32"/>
          <p:cNvPicPr preferRelativeResize="0"/>
          <p:nvPr/>
        </p:nvPicPr>
        <p:blipFill rotWithShape="1">
          <a:blip r:embed="rId5">
            <a:alphaModFix/>
          </a:blip>
          <a:srcRect/>
          <a:stretch/>
        </p:blipFill>
        <p:spPr>
          <a:xfrm rot="5400000">
            <a:off x="4852737" y="4040811"/>
            <a:ext cx="2965856" cy="1955593"/>
          </a:xfrm>
          <a:prstGeom prst="rect">
            <a:avLst/>
          </a:prstGeom>
          <a:noFill/>
          <a:ln>
            <a:noFill/>
          </a:ln>
        </p:spPr>
      </p:pic>
      <p:pic>
        <p:nvPicPr>
          <p:cNvPr id="507" name="Google Shape;507;p32"/>
          <p:cNvPicPr preferRelativeResize="0"/>
          <p:nvPr/>
        </p:nvPicPr>
        <p:blipFill rotWithShape="1">
          <a:blip r:embed="rId6">
            <a:alphaModFix/>
          </a:blip>
          <a:srcRect/>
          <a:stretch/>
        </p:blipFill>
        <p:spPr>
          <a:xfrm>
            <a:off x="1418763" y="4600476"/>
            <a:ext cx="3379660" cy="1901059"/>
          </a:xfrm>
          <a:prstGeom prst="rect">
            <a:avLst/>
          </a:prstGeom>
          <a:noFill/>
          <a:ln>
            <a:noFill/>
          </a:ln>
        </p:spPr>
      </p:pic>
      <p:pic>
        <p:nvPicPr>
          <p:cNvPr id="508" name="Google Shape;508;p32"/>
          <p:cNvPicPr preferRelativeResize="0"/>
          <p:nvPr/>
        </p:nvPicPr>
        <p:blipFill rotWithShape="1">
          <a:blip r:embed="rId7">
            <a:alphaModFix/>
          </a:blip>
          <a:srcRect/>
          <a:stretch/>
        </p:blipFill>
        <p:spPr>
          <a:xfrm>
            <a:off x="7681465" y="3156042"/>
            <a:ext cx="2233164" cy="2231608"/>
          </a:xfrm>
          <a:prstGeom prst="rect">
            <a:avLst/>
          </a:prstGeom>
          <a:noFill/>
          <a:ln>
            <a:noFill/>
          </a:ln>
        </p:spPr>
      </p:pic>
      <p:sp>
        <p:nvSpPr>
          <p:cNvPr id="509" name="Google Shape;509;p32"/>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35</a:t>
            </a:fld>
            <a:endParaRPr/>
          </a:p>
        </p:txBody>
      </p:sp>
      <p:sp>
        <p:nvSpPr>
          <p:cNvPr id="510" name="Google Shape;510;p32"/>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FR"/>
              <a:t>Conférence Crosne mai 2022</a:t>
            </a:r>
            <a:endParaRPr/>
          </a:p>
        </p:txBody>
      </p:sp>
      <p:pic>
        <p:nvPicPr>
          <p:cNvPr id="2" name="Image 1"/>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5543314" y="781159"/>
            <a:ext cx="4276302" cy="204951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33"/>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fr-FR"/>
              <a:t>Exploitation forestière</a:t>
            </a:r>
            <a:endParaRPr/>
          </a:p>
        </p:txBody>
      </p:sp>
      <p:sp>
        <p:nvSpPr>
          <p:cNvPr id="516" name="Google Shape;516;p33"/>
          <p:cNvSpPr txBox="1">
            <a:spLocks noGrp="1"/>
          </p:cNvSpPr>
          <p:nvPr>
            <p:ph type="body" idx="1"/>
          </p:nvPr>
        </p:nvSpPr>
        <p:spPr>
          <a:xfrm>
            <a:off x="679259" y="1614593"/>
            <a:ext cx="8596668" cy="3880773"/>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920"/>
              <a:buChar char="►"/>
            </a:pPr>
            <a:r>
              <a:rPr lang="fr-FR" sz="2400" dirty="0"/>
              <a:t>Périodes d’exploitation ?</a:t>
            </a:r>
            <a:endParaRPr dirty="0"/>
          </a:p>
        </p:txBody>
      </p:sp>
      <p:sp>
        <p:nvSpPr>
          <p:cNvPr id="517" name="Google Shape;517;p33"/>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FR"/>
              <a:t>Conférence Crosne mai 2022</a:t>
            </a:r>
            <a:endParaRPr/>
          </a:p>
        </p:txBody>
      </p:sp>
      <p:sp>
        <p:nvSpPr>
          <p:cNvPr id="518" name="Google Shape;518;p33"/>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36</a:t>
            </a:fld>
            <a:endParaRPr/>
          </a:p>
        </p:txBody>
      </p:sp>
      <p:pic>
        <p:nvPicPr>
          <p:cNvPr id="519" name="Google Shape;519;p33" descr="Capture d’écran"/>
          <p:cNvPicPr preferRelativeResize="0"/>
          <p:nvPr/>
        </p:nvPicPr>
        <p:blipFill rotWithShape="1">
          <a:blip r:embed="rId3">
            <a:alphaModFix/>
          </a:blip>
          <a:srcRect/>
          <a:stretch/>
        </p:blipFill>
        <p:spPr>
          <a:xfrm>
            <a:off x="5760691" y="3204190"/>
            <a:ext cx="670618" cy="449619"/>
          </a:xfrm>
          <a:prstGeom prst="rect">
            <a:avLst/>
          </a:prstGeom>
          <a:noFill/>
          <a:ln>
            <a:noFill/>
          </a:ln>
        </p:spPr>
      </p:pic>
      <p:pic>
        <p:nvPicPr>
          <p:cNvPr id="520" name="Google Shape;520;p33" descr="Capture d’écran"/>
          <p:cNvPicPr preferRelativeResize="0"/>
          <p:nvPr/>
        </p:nvPicPr>
        <p:blipFill rotWithShape="1">
          <a:blip r:embed="rId4">
            <a:alphaModFix/>
          </a:blip>
          <a:srcRect/>
          <a:stretch/>
        </p:blipFill>
        <p:spPr>
          <a:xfrm>
            <a:off x="5760691" y="3036536"/>
            <a:ext cx="670618" cy="784928"/>
          </a:xfrm>
          <a:prstGeom prst="rect">
            <a:avLst/>
          </a:prstGeom>
          <a:noFill/>
          <a:ln>
            <a:noFill/>
          </a:ln>
        </p:spPr>
      </p:pic>
      <p:pic>
        <p:nvPicPr>
          <p:cNvPr id="521" name="Google Shape;521;p33" descr="Capture d’écran"/>
          <p:cNvPicPr preferRelativeResize="0"/>
          <p:nvPr/>
        </p:nvPicPr>
        <p:blipFill rotWithShape="1">
          <a:blip r:embed="rId5">
            <a:alphaModFix/>
          </a:blip>
          <a:srcRect/>
          <a:stretch/>
        </p:blipFill>
        <p:spPr>
          <a:xfrm>
            <a:off x="6057896" y="3406138"/>
            <a:ext cx="76207" cy="45724"/>
          </a:xfrm>
          <a:prstGeom prst="rect">
            <a:avLst/>
          </a:prstGeom>
          <a:noFill/>
          <a:ln>
            <a:noFill/>
          </a:ln>
        </p:spPr>
      </p:pic>
      <p:pic>
        <p:nvPicPr>
          <p:cNvPr id="522" name="Google Shape;522;p33"/>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597866" y="2271471"/>
            <a:ext cx="8119870" cy="4114799"/>
          </a:xfrm>
          <a:prstGeom prst="rect">
            <a:avLst/>
          </a:prstGeom>
          <a:noFill/>
          <a:ln>
            <a:noFill/>
          </a:ln>
          <a:effectLst>
            <a:outerShdw blurRad="292100" dist="139700" dir="2700000" algn="tl" rotWithShape="0">
              <a:srgbClr val="333333">
                <a:alpha val="64705"/>
              </a:srgbClr>
            </a:outerShdw>
          </a:effectLst>
        </p:spPr>
      </p:pic>
      <p:sp>
        <p:nvSpPr>
          <p:cNvPr id="523" name="Google Shape;523;p33"/>
          <p:cNvSpPr/>
          <p:nvPr/>
        </p:nvSpPr>
        <p:spPr>
          <a:xfrm>
            <a:off x="5760691" y="4199805"/>
            <a:ext cx="1877237" cy="1066800"/>
          </a:xfrm>
          <a:prstGeom prst="rect">
            <a:avLst/>
          </a:prstGeom>
          <a:noFill/>
          <a:ln w="38100" cap="flat" cmpd="sng">
            <a:solidFill>
              <a:srgbClr val="93231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pic>
        <p:nvPicPr>
          <p:cNvPr id="524" name="Google Shape;524;p33"/>
          <p:cNvPicPr preferRelativeResize="0"/>
          <p:nvPr/>
        </p:nvPicPr>
        <p:blipFill rotWithShape="1">
          <a:blip r:embed="rId7">
            <a:alphaModFix/>
          </a:blip>
          <a:srcRect/>
          <a:stretch/>
        </p:blipFill>
        <p:spPr>
          <a:xfrm>
            <a:off x="7107484" y="5890660"/>
            <a:ext cx="1638332" cy="63660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Exploitation forestière</a:t>
            </a:r>
          </a:p>
        </p:txBody>
      </p:sp>
      <p:sp>
        <p:nvSpPr>
          <p:cNvPr id="3" name="Espace réservé du texte 2"/>
          <p:cNvSpPr>
            <a:spLocks noGrp="1"/>
          </p:cNvSpPr>
          <p:nvPr>
            <p:ph type="body" idx="1"/>
          </p:nvPr>
        </p:nvSpPr>
        <p:spPr>
          <a:xfrm>
            <a:off x="677334" y="1449389"/>
            <a:ext cx="8596668" cy="3880773"/>
          </a:xfrm>
        </p:spPr>
        <p:txBody>
          <a:bodyPr>
            <a:normAutofit/>
          </a:bodyPr>
          <a:lstStyle/>
          <a:p>
            <a:r>
              <a:rPr lang="fr-FR" sz="2400" dirty="0"/>
              <a:t>Périodes d’exploitation ?</a:t>
            </a:r>
          </a:p>
        </p:txBody>
      </p:sp>
      <p:sp>
        <p:nvSpPr>
          <p:cNvPr id="4" name="Espace réservé du numéro de diapositive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37</a:t>
            </a:fld>
            <a:endParaRPr lang="fr-FR"/>
          </a:p>
        </p:txBody>
      </p:sp>
      <p:pic>
        <p:nvPicPr>
          <p:cNvPr id="6" name="Image 5" descr="Capture d’écran"/>
          <p:cNvPicPr>
            <a:picLocks noChangeAspect="1"/>
          </p:cNvPicPr>
          <p:nvPr/>
        </p:nvPicPr>
        <p:blipFill rotWithShape="1">
          <a:blip r:embed="rId2" cstate="screen">
            <a:extLst>
              <a:ext uri="{28A0092B-C50C-407E-A947-70E740481C1C}">
                <a14:useLocalDpi xmlns:a14="http://schemas.microsoft.com/office/drawing/2010/main"/>
              </a:ext>
            </a:extLst>
          </a:blip>
          <a:srcRect t="2860"/>
          <a:stretch/>
        </p:blipFill>
        <p:spPr>
          <a:xfrm>
            <a:off x="1353100" y="2069181"/>
            <a:ext cx="8603726" cy="3893732"/>
          </a:xfrm>
          <a:prstGeom prst="rect">
            <a:avLst/>
          </a:prstGeom>
          <a:ln>
            <a:noFill/>
          </a:ln>
          <a:effectLst>
            <a:outerShdw blurRad="292100" dist="139700" dir="2700000" algn="tl" rotWithShape="0">
              <a:srgbClr val="333333">
                <a:alpha val="65000"/>
              </a:srgbClr>
            </a:outerShdw>
          </a:effectLst>
        </p:spPr>
      </p:pic>
      <p:sp>
        <p:nvSpPr>
          <p:cNvPr id="5" name="Espace réservé du pied de page 4">
            <a:extLst>
              <a:ext uri="{FF2B5EF4-FFF2-40B4-BE49-F238E27FC236}">
                <a16:creationId xmlns:a16="http://schemas.microsoft.com/office/drawing/2014/main" id="{1649B7AB-22A4-486A-B455-6DF7E3424784}"/>
              </a:ext>
            </a:extLst>
          </p:cNvPr>
          <p:cNvSpPr>
            <a:spLocks noGrp="1"/>
          </p:cNvSpPr>
          <p:nvPr>
            <p:ph type="ftr" idx="11"/>
          </p:nvPr>
        </p:nvSpPr>
        <p:spPr/>
        <p:txBody>
          <a:bodyPr/>
          <a:lstStyle/>
          <a:p>
            <a:r>
              <a:rPr lang="fr-FR"/>
              <a:t>Conférence Crosne mai 2022</a:t>
            </a:r>
          </a:p>
        </p:txBody>
      </p:sp>
      <p:sp>
        <p:nvSpPr>
          <p:cNvPr id="7" name="Rectangle 6">
            <a:extLst>
              <a:ext uri="{FF2B5EF4-FFF2-40B4-BE49-F238E27FC236}">
                <a16:creationId xmlns:a16="http://schemas.microsoft.com/office/drawing/2014/main" id="{544A3422-DAD6-4AF0-920D-C76488341F27}"/>
              </a:ext>
            </a:extLst>
          </p:cNvPr>
          <p:cNvSpPr/>
          <p:nvPr/>
        </p:nvSpPr>
        <p:spPr>
          <a:xfrm>
            <a:off x="4445540" y="5126477"/>
            <a:ext cx="1789890" cy="2821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1233460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34"/>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fr-FR"/>
              <a:t>Conclusion</a:t>
            </a:r>
            <a:endParaRPr/>
          </a:p>
        </p:txBody>
      </p:sp>
      <p:pic>
        <p:nvPicPr>
          <p:cNvPr id="530" name="Google Shape;530;p34"/>
          <p:cNvPicPr preferRelativeResize="0">
            <a:picLocks noGrp="1"/>
          </p:cNvPicPr>
          <p:nvPr>
            <p:ph type="body" idx="1"/>
          </p:nvPr>
        </p:nvPicPr>
        <p:blipFill rotWithShape="1">
          <a:blip r:embed="rId3">
            <a:alphaModFix/>
          </a:blip>
          <a:srcRect/>
          <a:stretch/>
        </p:blipFill>
        <p:spPr>
          <a:xfrm>
            <a:off x="415856" y="1458037"/>
            <a:ext cx="2331073" cy="3108098"/>
          </a:xfrm>
          <a:prstGeom prst="rect">
            <a:avLst/>
          </a:prstGeom>
          <a:noFill/>
          <a:ln>
            <a:noFill/>
          </a:ln>
        </p:spPr>
      </p:pic>
      <p:sp>
        <p:nvSpPr>
          <p:cNvPr id="531" name="Google Shape;531;p34"/>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FR"/>
              <a:t>Conférence Crosne mai 2022</a:t>
            </a:r>
            <a:endParaRPr/>
          </a:p>
        </p:txBody>
      </p:sp>
      <p:sp>
        <p:nvSpPr>
          <p:cNvPr id="532" name="Google Shape;532;p34"/>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38</a:t>
            </a:fld>
            <a:endParaRPr/>
          </a:p>
        </p:txBody>
      </p:sp>
      <p:pic>
        <p:nvPicPr>
          <p:cNvPr id="533" name="Google Shape;533;p34"/>
          <p:cNvPicPr preferRelativeResize="0"/>
          <p:nvPr/>
        </p:nvPicPr>
        <p:blipFill rotWithShape="1">
          <a:blip r:embed="rId4">
            <a:alphaModFix/>
          </a:blip>
          <a:srcRect/>
          <a:stretch/>
        </p:blipFill>
        <p:spPr>
          <a:xfrm>
            <a:off x="3948410" y="100428"/>
            <a:ext cx="4701903" cy="2643082"/>
          </a:xfrm>
          <a:prstGeom prst="rect">
            <a:avLst/>
          </a:prstGeom>
          <a:noFill/>
          <a:ln>
            <a:noFill/>
          </a:ln>
        </p:spPr>
      </p:pic>
      <p:pic>
        <p:nvPicPr>
          <p:cNvPr id="534" name="Google Shape;534;p34"/>
          <p:cNvPicPr preferRelativeResize="0"/>
          <p:nvPr/>
        </p:nvPicPr>
        <p:blipFill rotWithShape="1">
          <a:blip r:embed="rId5">
            <a:alphaModFix/>
          </a:blip>
          <a:srcRect/>
          <a:stretch/>
        </p:blipFill>
        <p:spPr>
          <a:xfrm>
            <a:off x="8290583" y="3076734"/>
            <a:ext cx="3637461" cy="2726302"/>
          </a:xfrm>
          <a:prstGeom prst="rect">
            <a:avLst/>
          </a:prstGeom>
          <a:noFill/>
          <a:ln>
            <a:noFill/>
          </a:ln>
        </p:spPr>
      </p:pic>
      <p:pic>
        <p:nvPicPr>
          <p:cNvPr id="535" name="Google Shape;535;p34"/>
          <p:cNvPicPr preferRelativeResize="0"/>
          <p:nvPr/>
        </p:nvPicPr>
        <p:blipFill rotWithShape="1">
          <a:blip r:embed="rId6">
            <a:alphaModFix/>
          </a:blip>
          <a:srcRect/>
          <a:stretch/>
        </p:blipFill>
        <p:spPr>
          <a:xfrm>
            <a:off x="2986512" y="3777573"/>
            <a:ext cx="1923797" cy="2889497"/>
          </a:xfrm>
          <a:prstGeom prst="rect">
            <a:avLst/>
          </a:prstGeom>
          <a:noFill/>
          <a:ln>
            <a:noFill/>
          </a:ln>
        </p:spPr>
      </p:pic>
      <p:pic>
        <p:nvPicPr>
          <p:cNvPr id="536" name="Google Shape;536;p34"/>
          <p:cNvPicPr preferRelativeResize="0"/>
          <p:nvPr/>
        </p:nvPicPr>
        <p:blipFill rotWithShape="1">
          <a:blip r:embed="rId7">
            <a:alphaModFix/>
          </a:blip>
          <a:srcRect/>
          <a:stretch/>
        </p:blipFill>
        <p:spPr>
          <a:xfrm>
            <a:off x="4999366" y="3352580"/>
            <a:ext cx="3184198" cy="2122799"/>
          </a:xfrm>
          <a:prstGeom prst="rect">
            <a:avLst/>
          </a:prstGeom>
          <a:noFill/>
          <a:ln>
            <a:noFill/>
          </a:ln>
        </p:spPr>
      </p:pic>
      <p:sp>
        <p:nvSpPr>
          <p:cNvPr id="537" name="Google Shape;537;p34"/>
          <p:cNvSpPr txBox="1"/>
          <p:nvPr/>
        </p:nvSpPr>
        <p:spPr>
          <a:xfrm>
            <a:off x="677334" y="4599583"/>
            <a:ext cx="1605744"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600">
                <a:solidFill>
                  <a:schemeClr val="dk1"/>
                </a:solidFill>
                <a:latin typeface="Trebuchet MS"/>
                <a:ea typeface="Trebuchet MS"/>
                <a:cs typeface="Trebuchet MS"/>
                <a:sym typeface="Trebuchet MS"/>
              </a:rPr>
              <a:t>Arbre « bio »</a:t>
            </a:r>
            <a:endParaRPr/>
          </a:p>
          <a:p>
            <a:pPr marL="0" marR="0" lvl="0" indent="0" algn="ctr" rtl="0">
              <a:spcBef>
                <a:spcPts val="0"/>
              </a:spcBef>
              <a:spcAft>
                <a:spcPts val="0"/>
              </a:spcAft>
              <a:buNone/>
            </a:pPr>
            <a:r>
              <a:rPr lang="fr-FR" sz="1600">
                <a:solidFill>
                  <a:schemeClr val="dk1"/>
                </a:solidFill>
                <a:latin typeface="Trebuchet MS"/>
                <a:ea typeface="Trebuchet MS"/>
                <a:cs typeface="Trebuchet MS"/>
                <a:sym typeface="Trebuchet MS"/>
              </a:rPr>
              <a:t>à conserver</a:t>
            </a:r>
            <a:endParaRPr/>
          </a:p>
        </p:txBody>
      </p:sp>
      <p:sp>
        <p:nvSpPr>
          <p:cNvPr id="538" name="Google Shape;538;p34"/>
          <p:cNvSpPr txBox="1"/>
          <p:nvPr/>
        </p:nvSpPr>
        <p:spPr>
          <a:xfrm>
            <a:off x="8287339" y="5791623"/>
            <a:ext cx="3643946"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600">
                <a:solidFill>
                  <a:schemeClr val="dk1"/>
                </a:solidFill>
                <a:latin typeface="Trebuchet MS"/>
                <a:ea typeface="Trebuchet MS"/>
                <a:cs typeface="Trebuchet MS"/>
                <a:sym typeface="Trebuchet MS"/>
              </a:rPr>
              <a:t>Arbres à abattre pour du bois énergie</a:t>
            </a:r>
            <a:endParaRPr/>
          </a:p>
        </p:txBody>
      </p:sp>
      <p:sp>
        <p:nvSpPr>
          <p:cNvPr id="539" name="Google Shape;539;p34"/>
          <p:cNvSpPr txBox="1"/>
          <p:nvPr/>
        </p:nvSpPr>
        <p:spPr>
          <a:xfrm>
            <a:off x="5017328" y="5514624"/>
            <a:ext cx="1930723"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a:solidFill>
                  <a:schemeClr val="dk1"/>
                </a:solidFill>
                <a:latin typeface="Trebuchet MS"/>
                <a:ea typeface="Trebuchet MS"/>
                <a:cs typeface="Trebuchet MS"/>
                <a:sym typeface="Trebuchet MS"/>
              </a:rPr>
              <a:t>Délimitation des cheminements d’exploitation</a:t>
            </a:r>
            <a:endParaRPr/>
          </a:p>
        </p:txBody>
      </p:sp>
      <p:sp>
        <p:nvSpPr>
          <p:cNvPr id="540" name="Google Shape;540;p34"/>
          <p:cNvSpPr txBox="1"/>
          <p:nvPr/>
        </p:nvSpPr>
        <p:spPr>
          <a:xfrm>
            <a:off x="4016303" y="2725456"/>
            <a:ext cx="4741029"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600">
                <a:solidFill>
                  <a:schemeClr val="dk1"/>
                </a:solidFill>
                <a:latin typeface="Trebuchet MS"/>
                <a:ea typeface="Trebuchet MS"/>
                <a:cs typeface="Trebuchet MS"/>
                <a:sym typeface="Trebuchet MS"/>
              </a:rPr>
              <a:t>Arbre à abattre pour du bois d’oeuvre</a:t>
            </a:r>
            <a:endParaRPr sz="1600">
              <a:solidFill>
                <a:schemeClr val="dk1"/>
              </a:solidFill>
              <a:latin typeface="Trebuchet MS"/>
              <a:ea typeface="Trebuchet MS"/>
              <a:cs typeface="Trebuchet MS"/>
              <a:sym typeface="Trebuchet MS"/>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35"/>
          <p:cNvSpPr txBox="1">
            <a:spLocks noGrp="1"/>
          </p:cNvSpPr>
          <p:nvPr>
            <p:ph type="ctrTitle"/>
          </p:nvPr>
        </p:nvSpPr>
        <p:spPr>
          <a:xfrm>
            <a:off x="1507067" y="2404534"/>
            <a:ext cx="7766936" cy="164630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accent1"/>
              </a:buClr>
              <a:buSzPts val="5400"/>
              <a:buFont typeface="Trebuchet MS"/>
              <a:buNone/>
            </a:pPr>
            <a:r>
              <a:rPr lang="fr-FR"/>
              <a:t>Que faire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4"/>
          <p:cNvSpPr txBox="1">
            <a:spLocks noGrp="1"/>
          </p:cNvSpPr>
          <p:nvPr>
            <p:ph type="ctrTitle"/>
          </p:nvPr>
        </p:nvSpPr>
        <p:spPr>
          <a:xfrm>
            <a:off x="1507067" y="2404534"/>
            <a:ext cx="7766936" cy="164630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accent1"/>
              </a:buClr>
              <a:buSzPts val="5400"/>
              <a:buFont typeface="Trebuchet MS"/>
              <a:buNone/>
            </a:pPr>
            <a:r>
              <a:rPr lang="fr-FR"/>
              <a:t>La forêt : Patrimoine</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36"/>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fr-FR"/>
              <a:t>Que faire ?</a:t>
            </a:r>
            <a:endParaRPr/>
          </a:p>
        </p:txBody>
      </p:sp>
      <p:sp>
        <p:nvSpPr>
          <p:cNvPr id="551" name="Google Shape;551;p36"/>
          <p:cNvSpPr txBox="1">
            <a:spLocks noGrp="1"/>
          </p:cNvSpPr>
          <p:nvPr>
            <p:ph type="body" idx="1"/>
          </p:nvPr>
        </p:nvSpPr>
        <p:spPr>
          <a:xfrm>
            <a:off x="677333" y="1489765"/>
            <a:ext cx="9517253" cy="3880773"/>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440"/>
              <a:buChar char="►"/>
            </a:pPr>
            <a:r>
              <a:rPr lang="fr-FR" sz="2000" dirty="0"/>
              <a:t>Engagement de l’association Montgeron Environnement dans la processus de </a:t>
            </a:r>
            <a:r>
              <a:rPr lang="fr-FR" sz="2000" b="1" dirty="0"/>
              <a:t>charte </a:t>
            </a:r>
            <a:r>
              <a:rPr lang="fr-FR" sz="2000" b="1" dirty="0">
                <a:solidFill>
                  <a:schemeClr val="tx1"/>
                </a:solidFill>
              </a:rPr>
              <a:t>depuis 2012</a:t>
            </a:r>
            <a:endParaRPr sz="2000" dirty="0">
              <a:solidFill>
                <a:schemeClr val="tx1"/>
              </a:solidFill>
            </a:endParaRPr>
          </a:p>
        </p:txBody>
      </p:sp>
      <p:sp>
        <p:nvSpPr>
          <p:cNvPr id="554" name="Google Shape;554;p36"/>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40</a:t>
            </a:fld>
            <a:endParaRPr/>
          </a:p>
        </p:txBody>
      </p:sp>
      <p:sp>
        <p:nvSpPr>
          <p:cNvPr id="555" name="Google Shape;555;p36"/>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FR"/>
              <a:t>Conférence Crosne mai 2022</a:t>
            </a:r>
            <a:endParaRPr/>
          </a:p>
        </p:txBody>
      </p:sp>
      <p:graphicFrame>
        <p:nvGraphicFramePr>
          <p:cNvPr id="2" name="Tableau 1"/>
          <p:cNvGraphicFramePr>
            <a:graphicFrameLocks noGrp="1"/>
          </p:cNvGraphicFramePr>
          <p:nvPr>
            <p:extLst>
              <p:ext uri="{D42A27DB-BD31-4B8C-83A1-F6EECF244321}">
                <p14:modId xmlns:p14="http://schemas.microsoft.com/office/powerpoint/2010/main" val="3784608472"/>
              </p:ext>
            </p:extLst>
          </p:nvPr>
        </p:nvGraphicFramePr>
        <p:xfrm>
          <a:off x="3609403" y="1930400"/>
          <a:ext cx="6731086" cy="4646943"/>
        </p:xfrm>
        <a:graphic>
          <a:graphicData uri="http://schemas.openxmlformats.org/drawingml/2006/table">
            <a:tbl>
              <a:tblPr firstRow="1" bandRow="1">
                <a:tableStyleId>{5C22544A-7EE6-4342-B048-85BDC9FD1C3A}</a:tableStyleId>
              </a:tblPr>
              <a:tblGrid>
                <a:gridCol w="1000422">
                  <a:extLst>
                    <a:ext uri="{9D8B030D-6E8A-4147-A177-3AD203B41FA5}">
                      <a16:colId xmlns:a16="http://schemas.microsoft.com/office/drawing/2014/main" val="2748468440"/>
                    </a:ext>
                  </a:extLst>
                </a:gridCol>
                <a:gridCol w="5730664">
                  <a:extLst>
                    <a:ext uri="{9D8B030D-6E8A-4147-A177-3AD203B41FA5}">
                      <a16:colId xmlns:a16="http://schemas.microsoft.com/office/drawing/2014/main" val="2259016341"/>
                    </a:ext>
                  </a:extLst>
                </a:gridCol>
              </a:tblGrid>
              <a:tr h="370421">
                <a:tc>
                  <a:txBody>
                    <a:bodyPr/>
                    <a:lstStyle/>
                    <a:p>
                      <a:endParaRPr lang="fr-FR" dirty="0"/>
                    </a:p>
                  </a:txBody>
                  <a:tcPr/>
                </a:tc>
                <a:tc>
                  <a:txBody>
                    <a:bodyPr/>
                    <a:lstStyle/>
                    <a:p>
                      <a:endParaRPr lang="fr-FR" dirty="0"/>
                    </a:p>
                  </a:txBody>
                  <a:tcPr/>
                </a:tc>
                <a:extLst>
                  <a:ext uri="{0D108BD9-81ED-4DB2-BD59-A6C34878D82A}">
                    <a16:rowId xmlns:a16="http://schemas.microsoft.com/office/drawing/2014/main" val="4075895906"/>
                  </a:ext>
                </a:extLst>
              </a:tr>
              <a:tr h="370421">
                <a:tc>
                  <a:txBody>
                    <a:bodyPr/>
                    <a:lstStyle/>
                    <a:p>
                      <a:r>
                        <a:rPr lang="fr-FR" dirty="0"/>
                        <a:t>2014</a:t>
                      </a:r>
                    </a:p>
                  </a:txBody>
                  <a:tcPr/>
                </a:tc>
                <a:tc>
                  <a:txBody>
                    <a:bodyPr/>
                    <a:lstStyle/>
                    <a:p>
                      <a:r>
                        <a:rPr lang="fr-FR" dirty="0"/>
                        <a:t>Engagement d’un travail collectif autour d’un programme d’actions</a:t>
                      </a:r>
                    </a:p>
                  </a:txBody>
                  <a:tcPr/>
                </a:tc>
                <a:extLst>
                  <a:ext uri="{0D108BD9-81ED-4DB2-BD59-A6C34878D82A}">
                    <a16:rowId xmlns:a16="http://schemas.microsoft.com/office/drawing/2014/main" val="1883531703"/>
                  </a:ext>
                </a:extLst>
              </a:tr>
              <a:tr h="517575">
                <a:tc>
                  <a:txBody>
                    <a:bodyPr/>
                    <a:lstStyle/>
                    <a:p>
                      <a:r>
                        <a:rPr lang="fr-FR" dirty="0"/>
                        <a:t>2015</a:t>
                      </a:r>
                    </a:p>
                  </a:txBody>
                  <a:tcPr/>
                </a:tc>
                <a:tc>
                  <a:txBody>
                    <a:bodyPr/>
                    <a:lstStyle/>
                    <a:p>
                      <a:r>
                        <a:rPr lang="fr-FR" dirty="0"/>
                        <a:t>Elections</a:t>
                      </a:r>
                      <a:r>
                        <a:rPr lang="fr-FR" baseline="0" dirty="0"/>
                        <a:t> départementales : Nouvelle présidence</a:t>
                      </a:r>
                    </a:p>
                    <a:p>
                      <a:r>
                        <a:rPr lang="fr-FR" baseline="0" dirty="0"/>
                        <a:t>Mouvements de personnel à l’ONF</a:t>
                      </a:r>
                      <a:endParaRPr lang="fr-FR" dirty="0"/>
                    </a:p>
                  </a:txBody>
                  <a:tcPr/>
                </a:tc>
                <a:extLst>
                  <a:ext uri="{0D108BD9-81ED-4DB2-BD59-A6C34878D82A}">
                    <a16:rowId xmlns:a16="http://schemas.microsoft.com/office/drawing/2014/main" val="1490983342"/>
                  </a:ext>
                </a:extLst>
              </a:tr>
              <a:tr h="370421">
                <a:tc>
                  <a:txBody>
                    <a:bodyPr/>
                    <a:lstStyle/>
                    <a:p>
                      <a:r>
                        <a:rPr lang="fr-FR" dirty="0"/>
                        <a:t>2016</a:t>
                      </a:r>
                    </a:p>
                  </a:txBody>
                  <a:tcPr/>
                </a:tc>
                <a:tc>
                  <a:txBody>
                    <a:bodyPr/>
                    <a:lstStyle/>
                    <a:p>
                      <a:r>
                        <a:rPr lang="fr-FR" dirty="0"/>
                        <a:t>Premier projet de charte</a:t>
                      </a:r>
                    </a:p>
                  </a:txBody>
                  <a:tcPr/>
                </a:tc>
                <a:extLst>
                  <a:ext uri="{0D108BD9-81ED-4DB2-BD59-A6C34878D82A}">
                    <a16:rowId xmlns:a16="http://schemas.microsoft.com/office/drawing/2014/main" val="1134975395"/>
                  </a:ext>
                </a:extLst>
              </a:tr>
              <a:tr h="517575">
                <a:tc>
                  <a:txBody>
                    <a:bodyPr/>
                    <a:lstStyle/>
                    <a:p>
                      <a:r>
                        <a:rPr lang="fr-FR" dirty="0"/>
                        <a:t>2017</a:t>
                      </a:r>
                    </a:p>
                  </a:txBody>
                  <a:tcPr/>
                </a:tc>
                <a:tc>
                  <a:txBody>
                    <a:bodyPr/>
                    <a:lstStyle/>
                    <a:p>
                      <a:r>
                        <a:rPr lang="fr-FR" dirty="0"/>
                        <a:t>Comité de pilotage + 3 groupes de travail</a:t>
                      </a:r>
                    </a:p>
                    <a:p>
                      <a:r>
                        <a:rPr lang="fr-FR" dirty="0"/>
                        <a:t>Formalisation</a:t>
                      </a:r>
                      <a:r>
                        <a:rPr lang="fr-FR" baseline="0" dirty="0"/>
                        <a:t> d’un programme d’actions</a:t>
                      </a:r>
                      <a:endParaRPr lang="fr-FR" dirty="0"/>
                    </a:p>
                  </a:txBody>
                  <a:tcPr/>
                </a:tc>
                <a:extLst>
                  <a:ext uri="{0D108BD9-81ED-4DB2-BD59-A6C34878D82A}">
                    <a16:rowId xmlns:a16="http://schemas.microsoft.com/office/drawing/2014/main" val="1756314701"/>
                  </a:ext>
                </a:extLst>
              </a:tr>
              <a:tr h="517575">
                <a:tc>
                  <a:txBody>
                    <a:bodyPr/>
                    <a:lstStyle/>
                    <a:p>
                      <a:r>
                        <a:rPr lang="fr-FR" dirty="0"/>
                        <a:t>2018</a:t>
                      </a:r>
                    </a:p>
                  </a:txBody>
                  <a:tcPr/>
                </a:tc>
                <a:tc>
                  <a:txBody>
                    <a:bodyPr/>
                    <a:lstStyle/>
                    <a:p>
                      <a:r>
                        <a:rPr lang="fr-FR" dirty="0"/>
                        <a:t>1 Comité des élus, 1 comité de pilotage</a:t>
                      </a:r>
                    </a:p>
                    <a:p>
                      <a:r>
                        <a:rPr lang="fr-FR" dirty="0"/>
                        <a:t>Validation et</a:t>
                      </a:r>
                      <a:r>
                        <a:rPr lang="fr-FR" baseline="0" dirty="0"/>
                        <a:t> hiérarchisation des actions</a:t>
                      </a:r>
                      <a:endParaRPr lang="fr-FR" dirty="0"/>
                    </a:p>
                  </a:txBody>
                  <a:tcPr/>
                </a:tc>
                <a:extLst>
                  <a:ext uri="{0D108BD9-81ED-4DB2-BD59-A6C34878D82A}">
                    <a16:rowId xmlns:a16="http://schemas.microsoft.com/office/drawing/2014/main" val="1848969324"/>
                  </a:ext>
                </a:extLst>
              </a:tr>
              <a:tr h="517575">
                <a:tc>
                  <a:txBody>
                    <a:bodyPr/>
                    <a:lstStyle/>
                    <a:p>
                      <a:r>
                        <a:rPr lang="fr-FR" dirty="0"/>
                        <a:t>2019</a:t>
                      </a:r>
                    </a:p>
                  </a:txBody>
                  <a:tcPr/>
                </a:tc>
                <a:tc>
                  <a:txBody>
                    <a:bodyPr/>
                    <a:lstStyle/>
                    <a:p>
                      <a:r>
                        <a:rPr lang="fr-FR" dirty="0"/>
                        <a:t>1 sortie martelage avec les</a:t>
                      </a:r>
                      <a:r>
                        <a:rPr lang="fr-FR" baseline="0" dirty="0"/>
                        <a:t> membres de la charte</a:t>
                      </a:r>
                    </a:p>
                    <a:p>
                      <a:r>
                        <a:rPr lang="fr-FR" baseline="0" dirty="0"/>
                        <a:t>1 sortie comité de suivi écologique avec les membres de la charte</a:t>
                      </a:r>
                      <a:endParaRPr lang="fr-FR" dirty="0"/>
                    </a:p>
                  </a:txBody>
                  <a:tcPr/>
                </a:tc>
                <a:extLst>
                  <a:ext uri="{0D108BD9-81ED-4DB2-BD59-A6C34878D82A}">
                    <a16:rowId xmlns:a16="http://schemas.microsoft.com/office/drawing/2014/main" val="3731156333"/>
                  </a:ext>
                </a:extLst>
              </a:tr>
              <a:tr h="370421">
                <a:tc>
                  <a:txBody>
                    <a:bodyPr/>
                    <a:lstStyle/>
                    <a:p>
                      <a:r>
                        <a:rPr lang="fr-FR" dirty="0"/>
                        <a:t>2021</a:t>
                      </a:r>
                    </a:p>
                  </a:txBody>
                  <a:tcPr/>
                </a:tc>
                <a:tc>
                  <a:txBody>
                    <a:bodyPr/>
                    <a:lstStyle/>
                    <a:p>
                      <a:r>
                        <a:rPr lang="fr-FR" dirty="0"/>
                        <a:t>03/06 : Comité suivi écologique : Martelage</a:t>
                      </a:r>
                    </a:p>
                    <a:p>
                      <a:r>
                        <a:rPr lang="fr-FR" dirty="0"/>
                        <a:t>08/06 : Comité de pilotage</a:t>
                      </a:r>
                    </a:p>
                    <a:p>
                      <a:r>
                        <a:rPr lang="fr-FR" dirty="0"/>
                        <a:t>25/06 : Comité suivi écologique : Mares et Landes</a:t>
                      </a:r>
                    </a:p>
                    <a:p>
                      <a:r>
                        <a:rPr lang="fr-FR" dirty="0"/>
                        <a:t>10/11 : Comité suivi écologique : Régénération</a:t>
                      </a:r>
                    </a:p>
                  </a:txBody>
                  <a:tcPr/>
                </a:tc>
                <a:extLst>
                  <a:ext uri="{0D108BD9-81ED-4DB2-BD59-A6C34878D82A}">
                    <a16:rowId xmlns:a16="http://schemas.microsoft.com/office/drawing/2014/main" val="2362713093"/>
                  </a:ext>
                </a:extLst>
              </a:tr>
              <a:tr h="517575">
                <a:tc>
                  <a:txBody>
                    <a:bodyPr/>
                    <a:lstStyle/>
                    <a:p>
                      <a:r>
                        <a:rPr lang="fr-FR" dirty="0"/>
                        <a:t>2022</a:t>
                      </a:r>
                    </a:p>
                  </a:txBody>
                  <a:tcPr/>
                </a:tc>
                <a:tc>
                  <a:txBody>
                    <a:bodyPr/>
                    <a:lstStyle/>
                    <a:p>
                      <a:r>
                        <a:rPr lang="fr-FR" dirty="0"/>
                        <a:t>07/04 : Comité de pilotage</a:t>
                      </a:r>
                    </a:p>
                    <a:p>
                      <a:r>
                        <a:rPr lang="fr-FR" dirty="0"/>
                        <a:t>21/04 : Comité suivi écologique : Mesures placettes</a:t>
                      </a:r>
                    </a:p>
                  </a:txBody>
                  <a:tcPr/>
                </a:tc>
                <a:extLst>
                  <a:ext uri="{0D108BD9-81ED-4DB2-BD59-A6C34878D82A}">
                    <a16:rowId xmlns:a16="http://schemas.microsoft.com/office/drawing/2014/main" val="3990921752"/>
                  </a:ext>
                </a:extLst>
              </a:tr>
            </a:tbl>
          </a:graphicData>
        </a:graphic>
      </p:graphicFrame>
      <p:sp>
        <p:nvSpPr>
          <p:cNvPr id="3" name="ZoneTexte 2">
            <a:extLst>
              <a:ext uri="{FF2B5EF4-FFF2-40B4-BE49-F238E27FC236}">
                <a16:creationId xmlns:a16="http://schemas.microsoft.com/office/drawing/2014/main" id="{F95ED67B-7B27-4728-867A-93B7FBF19108}"/>
              </a:ext>
            </a:extLst>
          </p:cNvPr>
          <p:cNvSpPr txBox="1"/>
          <p:nvPr/>
        </p:nvSpPr>
        <p:spPr>
          <a:xfrm>
            <a:off x="408562" y="4317642"/>
            <a:ext cx="2558375" cy="830997"/>
          </a:xfrm>
          <a:prstGeom prst="rect">
            <a:avLst/>
          </a:prstGeom>
          <a:noFill/>
        </p:spPr>
        <p:txBody>
          <a:bodyPr wrap="square" rtlCol="0">
            <a:spAutoFit/>
          </a:bodyPr>
          <a:lstStyle/>
          <a:p>
            <a:r>
              <a:rPr lang="fr-FR" sz="1600" dirty="0">
                <a:latin typeface="Trebuchet MS" panose="020B0603020202020204" pitchFamily="34" charset="0"/>
              </a:rPr>
              <a:t>Objectif : Signature nouvelle charte en </a:t>
            </a:r>
            <a:r>
              <a:rPr lang="fr-FR" sz="1600" dirty="0">
                <a:solidFill>
                  <a:schemeClr val="tx1"/>
                </a:solidFill>
                <a:latin typeface="Trebuchet MS" panose="020B0603020202020204" pitchFamily="34" charset="0"/>
              </a:rPr>
              <a:t>novembre 2022</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pic>
        <p:nvPicPr>
          <p:cNvPr id="563" name="Google Shape;563;p37" descr="Capture d’écran"/>
          <p:cNvPicPr preferRelativeResize="0"/>
          <p:nvPr/>
        </p:nvPicPr>
        <p:blipFill rotWithShape="1">
          <a:blip r:embed="rId3">
            <a:alphaModFix/>
          </a:blip>
          <a:srcRect/>
          <a:stretch/>
        </p:blipFill>
        <p:spPr>
          <a:xfrm>
            <a:off x="2537590" y="2128909"/>
            <a:ext cx="4773140" cy="4349767"/>
          </a:xfrm>
          <a:prstGeom prst="rect">
            <a:avLst/>
          </a:prstGeom>
          <a:noFill/>
          <a:ln>
            <a:noFill/>
          </a:ln>
        </p:spPr>
      </p:pic>
      <p:sp>
        <p:nvSpPr>
          <p:cNvPr id="561" name="Google Shape;561;p37"/>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fr-FR"/>
              <a:t>Que faire ?</a:t>
            </a:r>
            <a:endParaRPr/>
          </a:p>
        </p:txBody>
      </p:sp>
      <p:sp>
        <p:nvSpPr>
          <p:cNvPr id="562" name="Google Shape;562;p37"/>
          <p:cNvSpPr txBox="1">
            <a:spLocks noGrp="1"/>
          </p:cNvSpPr>
          <p:nvPr>
            <p:ph type="body" idx="1"/>
          </p:nvPr>
        </p:nvSpPr>
        <p:spPr>
          <a:xfrm>
            <a:off x="262663" y="1488613"/>
            <a:ext cx="9648921" cy="3880773"/>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440"/>
              <a:buChar char="►"/>
            </a:pPr>
            <a:r>
              <a:rPr lang="fr-FR" dirty="0"/>
              <a:t>L’association Montgeron Environnement intègre le </a:t>
            </a:r>
            <a:r>
              <a:rPr lang="fr-FR" b="1" dirty="0"/>
              <a:t>Comité de suivi écologique </a:t>
            </a:r>
            <a:r>
              <a:rPr lang="fr-FR" dirty="0"/>
              <a:t>en</a:t>
            </a:r>
            <a:r>
              <a:rPr lang="fr-FR" b="1" dirty="0"/>
              <a:t> </a:t>
            </a:r>
            <a:r>
              <a:rPr lang="fr-FR" b="1" dirty="0">
                <a:solidFill>
                  <a:schemeClr val="tx1"/>
                </a:solidFill>
              </a:rPr>
              <a:t>2021</a:t>
            </a:r>
            <a:endParaRPr dirty="0">
              <a:solidFill>
                <a:schemeClr val="tx1"/>
              </a:solidFill>
            </a:endParaRPr>
          </a:p>
          <a:p>
            <a:pPr marL="742950" lvl="1" indent="-285750" algn="l" rtl="0">
              <a:spcBef>
                <a:spcPts val="1000"/>
              </a:spcBef>
              <a:spcAft>
                <a:spcPts val="0"/>
              </a:spcAft>
              <a:buSzPts val="1280"/>
              <a:buChar char="►"/>
            </a:pPr>
            <a:r>
              <a:rPr lang="fr-FR" b="1" dirty="0"/>
              <a:t>Comité de suivi écologique élargi</a:t>
            </a:r>
            <a:endParaRPr dirty="0"/>
          </a:p>
        </p:txBody>
      </p:sp>
      <p:sp>
        <p:nvSpPr>
          <p:cNvPr id="564" name="Google Shape;564;p37"/>
          <p:cNvSpPr/>
          <p:nvPr/>
        </p:nvSpPr>
        <p:spPr>
          <a:xfrm flipH="1">
            <a:off x="6974946" y="3273661"/>
            <a:ext cx="914400" cy="574765"/>
          </a:xfrm>
          <a:prstGeom prst="rightArrow">
            <a:avLst>
              <a:gd name="adj1" fmla="val 50000"/>
              <a:gd name="adj2" fmla="val 50000"/>
            </a:avLst>
          </a:prstGeom>
          <a:solidFill>
            <a:schemeClr val="accent1"/>
          </a:solidFill>
          <a:ln w="19050" cap="rnd" cmpd="sng">
            <a:solidFill>
              <a:srgbClr val="698D1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566" name="Google Shape;566;p37"/>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41</a:t>
            </a:fld>
            <a:endParaRPr/>
          </a:p>
        </p:txBody>
      </p:sp>
      <p:sp>
        <p:nvSpPr>
          <p:cNvPr id="567" name="Google Shape;567;p37"/>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FR"/>
              <a:t>Conférence Crosne mai 2022</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38"/>
          <p:cNvSpPr txBox="1">
            <a:spLocks noGrp="1"/>
          </p:cNvSpPr>
          <p:nvPr>
            <p:ph type="title"/>
          </p:nvPr>
        </p:nvSpPr>
        <p:spPr>
          <a:xfrm>
            <a:off x="677334" y="632370"/>
            <a:ext cx="8596668" cy="132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fr-FR"/>
              <a:t>Que faire ?</a:t>
            </a:r>
            <a:endParaRPr/>
          </a:p>
        </p:txBody>
      </p:sp>
      <p:sp>
        <p:nvSpPr>
          <p:cNvPr id="573" name="Google Shape;573;p38"/>
          <p:cNvSpPr txBox="1">
            <a:spLocks noGrp="1"/>
          </p:cNvSpPr>
          <p:nvPr>
            <p:ph type="body" idx="1"/>
          </p:nvPr>
        </p:nvSpPr>
        <p:spPr>
          <a:xfrm>
            <a:off x="677334" y="1655492"/>
            <a:ext cx="9126624" cy="3880773"/>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440"/>
              <a:buChar char="►"/>
            </a:pPr>
            <a:r>
              <a:rPr lang="fr-FR"/>
              <a:t>Participation à des sorties de suivi des actions avec le </a:t>
            </a:r>
            <a:r>
              <a:rPr lang="fr-FR" b="1"/>
              <a:t>Comité de suivi écologique</a:t>
            </a:r>
            <a:endParaRPr/>
          </a:p>
        </p:txBody>
      </p:sp>
      <p:pic>
        <p:nvPicPr>
          <p:cNvPr id="574" name="Google Shape;574;p38"/>
          <p:cNvPicPr preferRelativeResize="0"/>
          <p:nvPr/>
        </p:nvPicPr>
        <p:blipFill rotWithShape="1">
          <a:blip r:embed="rId3">
            <a:alphaModFix/>
          </a:blip>
          <a:srcRect/>
          <a:stretch/>
        </p:blipFill>
        <p:spPr>
          <a:xfrm rot="5400000">
            <a:off x="22500" y="2571587"/>
            <a:ext cx="2464097" cy="1584443"/>
          </a:xfrm>
          <a:prstGeom prst="rect">
            <a:avLst/>
          </a:prstGeom>
          <a:noFill/>
          <a:ln>
            <a:noFill/>
          </a:ln>
        </p:spPr>
      </p:pic>
      <p:pic>
        <p:nvPicPr>
          <p:cNvPr id="575" name="Google Shape;575;p38"/>
          <p:cNvPicPr preferRelativeResize="0"/>
          <p:nvPr/>
        </p:nvPicPr>
        <p:blipFill rotWithShape="1">
          <a:blip r:embed="rId4">
            <a:alphaModFix/>
          </a:blip>
          <a:srcRect/>
          <a:stretch/>
        </p:blipFill>
        <p:spPr>
          <a:xfrm>
            <a:off x="2064854" y="3105549"/>
            <a:ext cx="2427633" cy="1490308"/>
          </a:xfrm>
          <a:prstGeom prst="rect">
            <a:avLst/>
          </a:prstGeom>
          <a:noFill/>
          <a:ln>
            <a:noFill/>
          </a:ln>
        </p:spPr>
      </p:pic>
      <p:pic>
        <p:nvPicPr>
          <p:cNvPr id="576" name="Google Shape;576;p38"/>
          <p:cNvPicPr preferRelativeResize="0"/>
          <p:nvPr/>
        </p:nvPicPr>
        <p:blipFill rotWithShape="1">
          <a:blip r:embed="rId5">
            <a:alphaModFix/>
          </a:blip>
          <a:srcRect/>
          <a:stretch/>
        </p:blipFill>
        <p:spPr>
          <a:xfrm>
            <a:off x="6481889" y="2916002"/>
            <a:ext cx="2632128" cy="1758262"/>
          </a:xfrm>
          <a:prstGeom prst="rect">
            <a:avLst/>
          </a:prstGeom>
          <a:noFill/>
          <a:ln>
            <a:noFill/>
          </a:ln>
        </p:spPr>
      </p:pic>
      <p:pic>
        <p:nvPicPr>
          <p:cNvPr id="577" name="Google Shape;577;p38"/>
          <p:cNvPicPr preferRelativeResize="0"/>
          <p:nvPr/>
        </p:nvPicPr>
        <p:blipFill rotWithShape="1">
          <a:blip r:embed="rId6">
            <a:alphaModFix/>
          </a:blip>
          <a:srcRect/>
          <a:stretch/>
        </p:blipFill>
        <p:spPr>
          <a:xfrm>
            <a:off x="9458318" y="2225592"/>
            <a:ext cx="2176922" cy="1625111"/>
          </a:xfrm>
          <a:prstGeom prst="rect">
            <a:avLst/>
          </a:prstGeom>
          <a:noFill/>
          <a:ln>
            <a:noFill/>
          </a:ln>
        </p:spPr>
      </p:pic>
      <p:pic>
        <p:nvPicPr>
          <p:cNvPr id="578" name="Google Shape;578;p38"/>
          <p:cNvPicPr preferRelativeResize="0"/>
          <p:nvPr/>
        </p:nvPicPr>
        <p:blipFill rotWithShape="1">
          <a:blip r:embed="rId7">
            <a:alphaModFix/>
          </a:blip>
          <a:srcRect/>
          <a:stretch/>
        </p:blipFill>
        <p:spPr>
          <a:xfrm>
            <a:off x="9458318" y="3942744"/>
            <a:ext cx="2169906" cy="1463040"/>
          </a:xfrm>
          <a:prstGeom prst="rect">
            <a:avLst/>
          </a:prstGeom>
          <a:noFill/>
          <a:ln>
            <a:noFill/>
          </a:ln>
        </p:spPr>
      </p:pic>
      <p:pic>
        <p:nvPicPr>
          <p:cNvPr id="579" name="Google Shape;579;p38"/>
          <p:cNvPicPr preferRelativeResize="0"/>
          <p:nvPr/>
        </p:nvPicPr>
        <p:blipFill rotWithShape="1">
          <a:blip r:embed="rId8">
            <a:alphaModFix/>
          </a:blip>
          <a:srcRect/>
          <a:stretch/>
        </p:blipFill>
        <p:spPr>
          <a:xfrm>
            <a:off x="747056" y="5405784"/>
            <a:ext cx="2157327" cy="1213496"/>
          </a:xfrm>
          <a:prstGeom prst="rect">
            <a:avLst/>
          </a:prstGeom>
          <a:noFill/>
          <a:ln>
            <a:noFill/>
          </a:ln>
        </p:spPr>
      </p:pic>
      <p:pic>
        <p:nvPicPr>
          <p:cNvPr id="580" name="Google Shape;580;p38"/>
          <p:cNvPicPr preferRelativeResize="0"/>
          <p:nvPr/>
        </p:nvPicPr>
        <p:blipFill rotWithShape="1">
          <a:blip r:embed="rId9">
            <a:alphaModFix/>
          </a:blip>
          <a:srcRect/>
          <a:stretch/>
        </p:blipFill>
        <p:spPr>
          <a:xfrm>
            <a:off x="3083321" y="5405784"/>
            <a:ext cx="2157325" cy="1213496"/>
          </a:xfrm>
          <a:prstGeom prst="rect">
            <a:avLst/>
          </a:prstGeom>
          <a:noFill/>
          <a:ln>
            <a:noFill/>
          </a:ln>
        </p:spPr>
      </p:pic>
      <p:pic>
        <p:nvPicPr>
          <p:cNvPr id="581" name="Google Shape;581;p38"/>
          <p:cNvPicPr preferRelativeResize="0"/>
          <p:nvPr/>
        </p:nvPicPr>
        <p:blipFill rotWithShape="1">
          <a:blip r:embed="rId10">
            <a:alphaModFix/>
          </a:blip>
          <a:srcRect/>
          <a:stretch/>
        </p:blipFill>
        <p:spPr>
          <a:xfrm>
            <a:off x="5311589" y="5405784"/>
            <a:ext cx="2157327" cy="1213496"/>
          </a:xfrm>
          <a:prstGeom prst="rect">
            <a:avLst/>
          </a:prstGeom>
          <a:noFill/>
          <a:ln>
            <a:noFill/>
          </a:ln>
        </p:spPr>
      </p:pic>
      <p:sp>
        <p:nvSpPr>
          <p:cNvPr id="582" name="Google Shape;582;p38"/>
          <p:cNvSpPr txBox="1"/>
          <p:nvPr/>
        </p:nvSpPr>
        <p:spPr>
          <a:xfrm>
            <a:off x="2655736" y="2464904"/>
            <a:ext cx="120898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chemeClr val="dk1"/>
                </a:solidFill>
                <a:latin typeface="Trebuchet MS"/>
                <a:ea typeface="Trebuchet MS"/>
                <a:cs typeface="Trebuchet MS"/>
                <a:sym typeface="Trebuchet MS"/>
              </a:rPr>
              <a:t>Martelage</a:t>
            </a:r>
            <a:endParaRPr/>
          </a:p>
        </p:txBody>
      </p:sp>
      <p:sp>
        <p:nvSpPr>
          <p:cNvPr id="583" name="Google Shape;583;p38"/>
          <p:cNvSpPr txBox="1"/>
          <p:nvPr/>
        </p:nvSpPr>
        <p:spPr>
          <a:xfrm>
            <a:off x="7080776" y="2368080"/>
            <a:ext cx="77938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chemeClr val="dk1"/>
                </a:solidFill>
                <a:latin typeface="Trebuchet MS"/>
                <a:ea typeface="Trebuchet MS"/>
                <a:cs typeface="Trebuchet MS"/>
                <a:sym typeface="Trebuchet MS"/>
              </a:rPr>
              <a:t>Mares</a:t>
            </a:r>
            <a:endParaRPr/>
          </a:p>
        </p:txBody>
      </p:sp>
      <p:sp>
        <p:nvSpPr>
          <p:cNvPr id="584" name="Google Shape;584;p38"/>
          <p:cNvSpPr txBox="1"/>
          <p:nvPr/>
        </p:nvSpPr>
        <p:spPr>
          <a:xfrm>
            <a:off x="2746498" y="5000409"/>
            <a:ext cx="204453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chemeClr val="dk1"/>
                </a:solidFill>
                <a:latin typeface="Trebuchet MS"/>
                <a:ea typeface="Trebuchet MS"/>
                <a:cs typeface="Trebuchet MS"/>
                <a:sym typeface="Trebuchet MS"/>
              </a:rPr>
              <a:t>Projet plantations</a:t>
            </a:r>
            <a:endParaRPr/>
          </a:p>
        </p:txBody>
      </p:sp>
      <p:sp>
        <p:nvSpPr>
          <p:cNvPr id="585" name="Google Shape;585;p38"/>
          <p:cNvSpPr txBox="1"/>
          <p:nvPr/>
        </p:nvSpPr>
        <p:spPr>
          <a:xfrm>
            <a:off x="10344648" y="6465391"/>
            <a:ext cx="1641411"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a:solidFill>
                  <a:schemeClr val="dk1"/>
                </a:solidFill>
                <a:latin typeface="Trebuchet MS"/>
                <a:ea typeface="Trebuchet MS"/>
                <a:cs typeface="Trebuchet MS"/>
                <a:sym typeface="Trebuchet MS"/>
              </a:rPr>
              <a:t>Photos B. Grimard</a:t>
            </a:r>
            <a:endParaRPr/>
          </a:p>
        </p:txBody>
      </p:sp>
      <p:sp>
        <p:nvSpPr>
          <p:cNvPr id="586" name="Google Shape;586;p38"/>
          <p:cNvSpPr txBox="1"/>
          <p:nvPr/>
        </p:nvSpPr>
        <p:spPr>
          <a:xfrm>
            <a:off x="2046770" y="4559393"/>
            <a:ext cx="696024"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a:solidFill>
                  <a:schemeClr val="dk1"/>
                </a:solidFill>
                <a:latin typeface="Trebuchet MS"/>
                <a:ea typeface="Trebuchet MS"/>
                <a:cs typeface="Trebuchet MS"/>
                <a:sym typeface="Trebuchet MS"/>
              </a:rPr>
              <a:t>© ONF</a:t>
            </a:r>
            <a:endParaRPr/>
          </a:p>
        </p:txBody>
      </p:sp>
      <p:sp>
        <p:nvSpPr>
          <p:cNvPr id="587" name="Google Shape;587;p38"/>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42</a:t>
            </a:fld>
            <a:endParaRPr/>
          </a:p>
        </p:txBody>
      </p:sp>
      <p:sp>
        <p:nvSpPr>
          <p:cNvPr id="588" name="Google Shape;588;p38"/>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FR"/>
              <a:t>Conférence Crosne mai 2022</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Que faire ?</a:t>
            </a:r>
          </a:p>
        </p:txBody>
      </p:sp>
      <p:sp>
        <p:nvSpPr>
          <p:cNvPr id="3" name="Espace réservé du texte 2"/>
          <p:cNvSpPr>
            <a:spLocks noGrp="1"/>
          </p:cNvSpPr>
          <p:nvPr>
            <p:ph type="body" idx="1"/>
          </p:nvPr>
        </p:nvSpPr>
        <p:spPr>
          <a:xfrm>
            <a:off x="677334" y="1526744"/>
            <a:ext cx="8596668" cy="3880773"/>
          </a:xfrm>
        </p:spPr>
        <p:txBody>
          <a:bodyPr>
            <a:normAutofit/>
          </a:bodyPr>
          <a:lstStyle/>
          <a:p>
            <a:r>
              <a:rPr lang="fr-FR" sz="2000" dirty="0"/>
              <a:t>Mesure de la croissance de forêt</a:t>
            </a:r>
          </a:p>
          <a:p>
            <a:pPr lvl="1"/>
            <a:r>
              <a:rPr lang="fr-FR" sz="1800" dirty="0"/>
              <a:t>Mesure de la croissance des arbres sur les placettes : 21/04/22</a:t>
            </a:r>
          </a:p>
          <a:p>
            <a:pPr lvl="1"/>
            <a:r>
              <a:rPr lang="fr-FR" sz="1800" dirty="0"/>
              <a:t>Estimation de la production de bois 2013-2022</a:t>
            </a:r>
          </a:p>
          <a:p>
            <a:pPr lvl="1"/>
            <a:r>
              <a:rPr lang="fr-FR" sz="1800" dirty="0"/>
              <a:t>Adaptation de la gestion à la production de bois en forêt</a:t>
            </a:r>
          </a:p>
        </p:txBody>
      </p:sp>
      <p:sp>
        <p:nvSpPr>
          <p:cNvPr id="4" name="Espace réservé du pied de page 3"/>
          <p:cNvSpPr>
            <a:spLocks noGrp="1"/>
          </p:cNvSpPr>
          <p:nvPr>
            <p:ph type="ftr" idx="11"/>
          </p:nvPr>
        </p:nvSpPr>
        <p:spPr/>
        <p:txBody>
          <a:bodyPr/>
          <a:lstStyle/>
          <a:p>
            <a:r>
              <a:rPr lang="fr-FR"/>
              <a:t>Conférence Crosne mai 2022</a:t>
            </a:r>
          </a:p>
        </p:txBody>
      </p:sp>
      <p:sp>
        <p:nvSpPr>
          <p:cNvPr id="5" name="Espace réservé du numéro de diapositive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43</a:t>
            </a:fld>
            <a:endParaRPr lang="fr-FR"/>
          </a:p>
        </p:txBody>
      </p:sp>
      <p:pic>
        <p:nvPicPr>
          <p:cNvPr id="6" name="Google Shape;384;p21" descr="Capture d’écran"/>
          <p:cNvPicPr preferRelativeResize="0"/>
          <p:nvPr/>
        </p:nvPicPr>
        <p:blipFill rotWithShape="1">
          <a:blip r:embed="rId2">
            <a:alphaModFix/>
          </a:blip>
          <a:srcRect/>
          <a:stretch/>
        </p:blipFill>
        <p:spPr>
          <a:xfrm>
            <a:off x="549944" y="3599331"/>
            <a:ext cx="4425724" cy="3193818"/>
          </a:xfrm>
          <a:prstGeom prst="rect">
            <a:avLst/>
          </a:prstGeom>
          <a:noFill/>
          <a:ln>
            <a:noFill/>
          </a:ln>
        </p:spPr>
      </p:pic>
      <p:sp>
        <p:nvSpPr>
          <p:cNvPr id="7" name="ZoneTexte 6"/>
          <p:cNvSpPr txBox="1"/>
          <p:nvPr/>
        </p:nvSpPr>
        <p:spPr>
          <a:xfrm>
            <a:off x="1871617" y="3317978"/>
            <a:ext cx="1579278" cy="369332"/>
          </a:xfrm>
          <a:prstGeom prst="rect">
            <a:avLst/>
          </a:prstGeom>
          <a:noFill/>
        </p:spPr>
        <p:txBody>
          <a:bodyPr wrap="none" rtlCol="0">
            <a:spAutoFit/>
          </a:bodyPr>
          <a:lstStyle/>
          <a:p>
            <a:r>
              <a:rPr lang="fr-FR" sz="1800" dirty="0">
                <a:latin typeface="Trebuchet MS" panose="020B0603020202020204" pitchFamily="34" charset="0"/>
              </a:rPr>
              <a:t>290 placettes</a:t>
            </a:r>
          </a:p>
        </p:txBody>
      </p:sp>
      <p:pic>
        <p:nvPicPr>
          <p:cNvPr id="8" name="Image 7"/>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803733" y="2564245"/>
            <a:ext cx="3964218" cy="2229873"/>
          </a:xfrm>
          <a:prstGeom prst="rect">
            <a:avLst/>
          </a:prstGeom>
        </p:spPr>
      </p:pic>
      <p:pic>
        <p:nvPicPr>
          <p:cNvPr id="9" name="Image 8"/>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478993" y="131204"/>
            <a:ext cx="3491334" cy="1963875"/>
          </a:xfrm>
          <a:prstGeom prst="rect">
            <a:avLst/>
          </a:prstGeom>
        </p:spPr>
      </p:pic>
      <p:pic>
        <p:nvPicPr>
          <p:cNvPr id="10" name="Image 9"/>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269380" y="4634351"/>
            <a:ext cx="3568523" cy="2007295"/>
          </a:xfrm>
          <a:prstGeom prst="rect">
            <a:avLst/>
          </a:prstGeom>
        </p:spPr>
      </p:pic>
    </p:spTree>
    <p:extLst>
      <p:ext uri="{BB962C8B-B14F-4D97-AF65-F5344CB8AC3E}">
        <p14:creationId xmlns:p14="http://schemas.microsoft.com/office/powerpoint/2010/main" val="36648559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39"/>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fr-FR"/>
              <a:t>Que faire ?</a:t>
            </a:r>
            <a:endParaRPr/>
          </a:p>
        </p:txBody>
      </p:sp>
      <p:sp>
        <p:nvSpPr>
          <p:cNvPr id="594" name="Google Shape;594;p39"/>
          <p:cNvSpPr txBox="1">
            <a:spLocks noGrp="1"/>
          </p:cNvSpPr>
          <p:nvPr>
            <p:ph type="body" idx="1"/>
          </p:nvPr>
        </p:nvSpPr>
        <p:spPr>
          <a:xfrm>
            <a:off x="677334" y="1646783"/>
            <a:ext cx="9137226" cy="3880773"/>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440"/>
              <a:buChar char="►"/>
            </a:pPr>
            <a:r>
              <a:rPr lang="fr-FR" dirty="0"/>
              <a:t>Réflexion sur la mise en place d’une </a:t>
            </a:r>
            <a:r>
              <a:rPr lang="fr-FR" b="1" dirty="0"/>
              <a:t>trame de vieux bois </a:t>
            </a:r>
            <a:r>
              <a:rPr lang="fr-FR" dirty="0"/>
              <a:t>et </a:t>
            </a:r>
            <a:r>
              <a:rPr lang="fr-FR" b="1" dirty="0"/>
              <a:t>l’ilots de vieillissement et de sénescence</a:t>
            </a:r>
            <a:r>
              <a:rPr lang="fr-FR" dirty="0"/>
              <a:t> en forêt de Sénart </a:t>
            </a:r>
            <a:endParaRPr dirty="0"/>
          </a:p>
        </p:txBody>
      </p:sp>
      <p:pic>
        <p:nvPicPr>
          <p:cNvPr id="595" name="Google Shape;595;p39"/>
          <p:cNvPicPr preferRelativeResize="0"/>
          <p:nvPr/>
        </p:nvPicPr>
        <p:blipFill rotWithShape="1">
          <a:blip r:embed="rId3">
            <a:alphaModFix/>
          </a:blip>
          <a:srcRect/>
          <a:stretch/>
        </p:blipFill>
        <p:spPr>
          <a:xfrm>
            <a:off x="2009023" y="2384329"/>
            <a:ext cx="5773782" cy="3738841"/>
          </a:xfrm>
          <a:prstGeom prst="rect">
            <a:avLst/>
          </a:prstGeom>
          <a:noFill/>
          <a:ln>
            <a:noFill/>
          </a:ln>
          <a:effectLst>
            <a:outerShdw blurRad="292100" dist="139700" dir="2700000" algn="tl" rotWithShape="0">
              <a:srgbClr val="333333">
                <a:alpha val="64705"/>
              </a:srgbClr>
            </a:outerShdw>
          </a:effectLst>
        </p:spPr>
      </p:pic>
      <p:sp>
        <p:nvSpPr>
          <p:cNvPr id="596" name="Google Shape;596;p39"/>
          <p:cNvSpPr txBox="1"/>
          <p:nvPr/>
        </p:nvSpPr>
        <p:spPr>
          <a:xfrm>
            <a:off x="6611248" y="6380073"/>
            <a:ext cx="161144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dirty="0">
                <a:solidFill>
                  <a:schemeClr val="dk1"/>
                </a:solidFill>
                <a:latin typeface="Trebuchet MS"/>
                <a:ea typeface="Trebuchet MS"/>
                <a:cs typeface="Trebuchet MS"/>
                <a:sym typeface="Trebuchet MS"/>
              </a:rPr>
              <a:t>ONF, 2021</a:t>
            </a:r>
            <a:endParaRPr dirty="0"/>
          </a:p>
        </p:txBody>
      </p:sp>
      <p:sp>
        <p:nvSpPr>
          <p:cNvPr id="597" name="Google Shape;597;p39"/>
          <p:cNvSpPr txBox="1"/>
          <p:nvPr/>
        </p:nvSpPr>
        <p:spPr>
          <a:xfrm>
            <a:off x="8222689" y="2625083"/>
            <a:ext cx="3845592" cy="3416279"/>
          </a:xfrm>
          <a:prstGeom prst="rect">
            <a:avLst/>
          </a:prstGeom>
          <a:solidFill>
            <a:schemeClr val="bg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dirty="0">
                <a:solidFill>
                  <a:schemeClr val="accent2">
                    <a:lumMod val="75000"/>
                  </a:schemeClr>
                </a:solidFill>
                <a:latin typeface="Trebuchet MS"/>
                <a:ea typeface="Trebuchet MS"/>
                <a:cs typeface="Trebuchet MS"/>
                <a:sym typeface="Trebuchet MS"/>
              </a:rPr>
              <a:t>Trame de vieux bois </a:t>
            </a:r>
            <a:r>
              <a:rPr lang="fr-FR" sz="1800" dirty="0">
                <a:solidFill>
                  <a:schemeClr val="tx1"/>
                </a:solidFill>
                <a:latin typeface="Trebuchet MS"/>
                <a:ea typeface="Trebuchet MS"/>
                <a:cs typeface="Trebuchet MS"/>
                <a:sym typeface="Trebuchet MS"/>
              </a:rPr>
              <a:t>: 1 ou 2 arbres bio par ha</a:t>
            </a:r>
          </a:p>
          <a:p>
            <a:pPr marL="0" marR="0" lvl="0" indent="0" algn="l" rtl="0">
              <a:spcBef>
                <a:spcPts val="0"/>
              </a:spcBef>
              <a:spcAft>
                <a:spcPts val="0"/>
              </a:spcAft>
              <a:buNone/>
            </a:pPr>
            <a:endParaRPr lang="fr-FR" sz="1800" dirty="0">
              <a:solidFill>
                <a:schemeClr val="accent3"/>
              </a:solidFill>
              <a:latin typeface="Trebuchet MS"/>
              <a:ea typeface="Trebuchet MS"/>
              <a:cs typeface="Trebuchet MS"/>
              <a:sym typeface="Trebuchet MS"/>
            </a:endParaRPr>
          </a:p>
          <a:p>
            <a:pPr marL="0" marR="0" lvl="0" indent="0" algn="l" rtl="0">
              <a:spcBef>
                <a:spcPts val="0"/>
              </a:spcBef>
              <a:spcAft>
                <a:spcPts val="0"/>
              </a:spcAft>
              <a:buNone/>
            </a:pPr>
            <a:r>
              <a:rPr lang="fr-FR" sz="1800" dirty="0">
                <a:solidFill>
                  <a:schemeClr val="accent3"/>
                </a:solidFill>
                <a:latin typeface="Trebuchet MS"/>
                <a:ea typeface="Trebuchet MS"/>
                <a:cs typeface="Trebuchet MS"/>
                <a:sym typeface="Trebuchet MS"/>
              </a:rPr>
              <a:t>Ilots de vieillissement </a:t>
            </a:r>
            <a:r>
              <a:rPr lang="fr-FR" sz="1800" dirty="0">
                <a:solidFill>
                  <a:schemeClr val="dk1"/>
                </a:solidFill>
                <a:latin typeface="Trebuchet MS"/>
                <a:ea typeface="Trebuchet MS"/>
                <a:cs typeface="Trebuchet MS"/>
                <a:sym typeface="Trebuchet MS"/>
              </a:rPr>
              <a:t>: Les arbres sont prélevés au double de l’âge habituel</a:t>
            </a:r>
          </a:p>
          <a:p>
            <a:pPr marL="0" marR="0" lvl="0" indent="0" algn="l" rtl="0">
              <a:spcBef>
                <a:spcPts val="0"/>
              </a:spcBef>
              <a:spcAft>
                <a:spcPts val="0"/>
              </a:spcAft>
              <a:buNone/>
            </a:pPr>
            <a:endParaRPr lang="fr-FR" sz="1800" dirty="0">
              <a:solidFill>
                <a:schemeClr val="dk1"/>
              </a:solidFill>
              <a:latin typeface="Trebuchet MS"/>
              <a:sym typeface="Trebuchet MS"/>
            </a:endParaRPr>
          </a:p>
          <a:p>
            <a:pPr marL="0" marR="0" lvl="0" indent="0" algn="l" rtl="0">
              <a:spcBef>
                <a:spcPts val="0"/>
              </a:spcBef>
              <a:spcAft>
                <a:spcPts val="0"/>
              </a:spcAft>
              <a:buNone/>
            </a:pPr>
            <a:r>
              <a:rPr lang="fr-FR" sz="1800" dirty="0">
                <a:solidFill>
                  <a:schemeClr val="accent5"/>
                </a:solidFill>
                <a:latin typeface="Trebuchet MS"/>
                <a:sym typeface="Trebuchet MS"/>
              </a:rPr>
              <a:t>Ilots de senescence :</a:t>
            </a:r>
            <a:r>
              <a:rPr lang="fr-FR" dirty="0"/>
              <a:t> </a:t>
            </a:r>
            <a:r>
              <a:rPr lang="fr-FR" sz="1800" dirty="0">
                <a:latin typeface="Trebuchet MS" panose="020B0603020202020204" pitchFamily="34" charset="0"/>
              </a:rPr>
              <a:t>Forêt laissée en libre évolution</a:t>
            </a:r>
          </a:p>
          <a:p>
            <a:pPr marL="0" marR="0" lvl="0" indent="0" algn="l" rtl="0">
              <a:spcBef>
                <a:spcPts val="0"/>
              </a:spcBef>
              <a:spcAft>
                <a:spcPts val="0"/>
              </a:spcAft>
              <a:buNone/>
            </a:pPr>
            <a:endParaRPr lang="fr-FR" sz="1800" dirty="0">
              <a:solidFill>
                <a:schemeClr val="dk1"/>
              </a:solidFill>
              <a:latin typeface="Trebuchet MS" panose="020B0603020202020204" pitchFamily="34" charset="0"/>
              <a:sym typeface="Trebuchet MS"/>
            </a:endParaRPr>
          </a:p>
          <a:p>
            <a:pPr marL="0" marR="0" lvl="0" indent="0" algn="l" rtl="0">
              <a:spcBef>
                <a:spcPts val="0"/>
              </a:spcBef>
              <a:spcAft>
                <a:spcPts val="0"/>
              </a:spcAft>
              <a:buNone/>
            </a:pPr>
            <a:r>
              <a:rPr lang="fr-FR" sz="1800" dirty="0">
                <a:solidFill>
                  <a:schemeClr val="dk1"/>
                </a:solidFill>
                <a:latin typeface="Trebuchet MS" panose="020B0603020202020204" pitchFamily="34" charset="0"/>
                <a:sym typeface="Trebuchet MS"/>
              </a:rPr>
              <a:t>Au total 5% de la surface de la forêt</a:t>
            </a:r>
            <a:endParaRPr lang="fr-FR" sz="2400" dirty="0">
              <a:solidFill>
                <a:schemeClr val="dk1"/>
              </a:solidFill>
              <a:latin typeface="Trebuchet MS" panose="020B0603020202020204" pitchFamily="34" charset="0"/>
              <a:sym typeface="Trebuchet MS"/>
            </a:endParaRPr>
          </a:p>
        </p:txBody>
      </p:sp>
      <p:sp>
        <p:nvSpPr>
          <p:cNvPr id="598" name="Google Shape;598;p39"/>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44</a:t>
            </a:fld>
            <a:endParaRPr dirty="0"/>
          </a:p>
        </p:txBody>
      </p:sp>
      <p:sp>
        <p:nvSpPr>
          <p:cNvPr id="599" name="Google Shape;599;p39"/>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FR"/>
              <a:t>Conférence Crosne mai 2022</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Que faire ?</a:t>
            </a:r>
          </a:p>
        </p:txBody>
      </p:sp>
      <p:sp>
        <p:nvSpPr>
          <p:cNvPr id="4" name="Espace réservé du pied de page 3"/>
          <p:cNvSpPr>
            <a:spLocks noGrp="1"/>
          </p:cNvSpPr>
          <p:nvPr>
            <p:ph type="ftr" idx="11"/>
          </p:nvPr>
        </p:nvSpPr>
        <p:spPr/>
        <p:txBody>
          <a:bodyPr/>
          <a:lstStyle/>
          <a:p>
            <a:r>
              <a:rPr lang="fr-FR"/>
              <a:t>Conférence Crosne mai 2022</a:t>
            </a:r>
          </a:p>
        </p:txBody>
      </p:sp>
      <p:sp>
        <p:nvSpPr>
          <p:cNvPr id="5" name="Espace réservé du numéro de diapositive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45</a:t>
            </a:fld>
            <a:endParaRPr lang="fr-FR"/>
          </a:p>
        </p:txBody>
      </p:sp>
      <p:pic>
        <p:nvPicPr>
          <p:cNvPr id="6" name="Image 5" descr="Capture d’écran"/>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40428" y="1353791"/>
            <a:ext cx="7003472" cy="4760020"/>
          </a:xfrm>
          <a:prstGeom prst="rect">
            <a:avLst/>
          </a:prstGeom>
          <a:ln>
            <a:noFill/>
          </a:ln>
          <a:effectLst>
            <a:outerShdw blurRad="292100" dist="139700" dir="2700000" algn="tl" rotWithShape="0">
              <a:srgbClr val="333333">
                <a:alpha val="65000"/>
              </a:srgbClr>
            </a:outerShdw>
          </a:effectLst>
        </p:spPr>
      </p:pic>
      <p:sp>
        <p:nvSpPr>
          <p:cNvPr id="7" name="ZoneTexte 6"/>
          <p:cNvSpPr txBox="1"/>
          <p:nvPr/>
        </p:nvSpPr>
        <p:spPr>
          <a:xfrm>
            <a:off x="4842164" y="6406487"/>
            <a:ext cx="4592924" cy="307777"/>
          </a:xfrm>
          <a:prstGeom prst="rect">
            <a:avLst/>
          </a:prstGeom>
          <a:noFill/>
        </p:spPr>
        <p:txBody>
          <a:bodyPr wrap="none" rtlCol="0">
            <a:spAutoFit/>
          </a:bodyPr>
          <a:lstStyle/>
          <a:p>
            <a:r>
              <a:rPr lang="fr-FR" dirty="0"/>
              <a:t>Gosselin F &amp; M, 2019. Gestion forestière et Biodiversité</a:t>
            </a:r>
          </a:p>
        </p:txBody>
      </p:sp>
      <p:pic>
        <p:nvPicPr>
          <p:cNvPr id="3" name="Image 2">
            <a:extLst>
              <a:ext uri="{FF2B5EF4-FFF2-40B4-BE49-F238E27FC236}">
                <a16:creationId xmlns:a16="http://schemas.microsoft.com/office/drawing/2014/main" id="{30A716DF-B2BD-4F64-BDDD-80D3DED0DD66}"/>
              </a:ext>
            </a:extLst>
          </p:cNvPr>
          <p:cNvPicPr>
            <a:picLocks noChangeAspect="1"/>
          </p:cNvPicPr>
          <p:nvPr/>
        </p:nvPicPr>
        <p:blipFill>
          <a:blip r:embed="rId3"/>
          <a:stretch>
            <a:fillRect/>
          </a:stretch>
        </p:blipFill>
        <p:spPr>
          <a:xfrm>
            <a:off x="9224417" y="203229"/>
            <a:ext cx="1909505" cy="1269025"/>
          </a:xfrm>
          <a:prstGeom prst="rect">
            <a:avLst/>
          </a:prstGeom>
        </p:spPr>
      </p:pic>
      <p:pic>
        <p:nvPicPr>
          <p:cNvPr id="8" name="Image 7">
            <a:extLst>
              <a:ext uri="{FF2B5EF4-FFF2-40B4-BE49-F238E27FC236}">
                <a16:creationId xmlns:a16="http://schemas.microsoft.com/office/drawing/2014/main" id="{95C1CE89-E3BB-4931-A0E5-16C83F9744C7}"/>
              </a:ext>
            </a:extLst>
          </p:cNvPr>
          <p:cNvPicPr>
            <a:picLocks noChangeAspect="1"/>
          </p:cNvPicPr>
          <p:nvPr/>
        </p:nvPicPr>
        <p:blipFill>
          <a:blip r:embed="rId4"/>
          <a:stretch>
            <a:fillRect/>
          </a:stretch>
        </p:blipFill>
        <p:spPr>
          <a:xfrm>
            <a:off x="10179169" y="1806590"/>
            <a:ext cx="1151423" cy="1519238"/>
          </a:xfrm>
          <a:prstGeom prst="rect">
            <a:avLst/>
          </a:prstGeom>
        </p:spPr>
      </p:pic>
      <p:pic>
        <p:nvPicPr>
          <p:cNvPr id="10" name="Image 9">
            <a:extLst>
              <a:ext uri="{FF2B5EF4-FFF2-40B4-BE49-F238E27FC236}">
                <a16:creationId xmlns:a16="http://schemas.microsoft.com/office/drawing/2014/main" id="{7D5C002A-DA9B-47ED-ABF8-A86F4EC5C58A}"/>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rot="16200000">
            <a:off x="8416628" y="2518053"/>
            <a:ext cx="1978885" cy="1321895"/>
          </a:xfrm>
          <a:prstGeom prst="rect">
            <a:avLst/>
          </a:prstGeom>
        </p:spPr>
      </p:pic>
      <p:pic>
        <p:nvPicPr>
          <p:cNvPr id="11" name="Image 10">
            <a:extLst>
              <a:ext uri="{FF2B5EF4-FFF2-40B4-BE49-F238E27FC236}">
                <a16:creationId xmlns:a16="http://schemas.microsoft.com/office/drawing/2014/main" id="{A8C579EA-51C6-4C3F-BA89-0500F7E700D7}"/>
              </a:ext>
            </a:extLst>
          </p:cNvPr>
          <p:cNvPicPr>
            <a:picLocks noChangeAspect="1"/>
          </p:cNvPicPr>
          <p:nvPr/>
        </p:nvPicPr>
        <p:blipFill>
          <a:blip r:embed="rId6"/>
          <a:stretch>
            <a:fillRect/>
          </a:stretch>
        </p:blipFill>
        <p:spPr>
          <a:xfrm>
            <a:off x="10468241" y="3174543"/>
            <a:ext cx="1674830" cy="1118516"/>
          </a:xfrm>
          <a:prstGeom prst="rect">
            <a:avLst/>
          </a:prstGeom>
        </p:spPr>
      </p:pic>
      <p:pic>
        <p:nvPicPr>
          <p:cNvPr id="13" name="Image 12">
            <a:extLst>
              <a:ext uri="{FF2B5EF4-FFF2-40B4-BE49-F238E27FC236}">
                <a16:creationId xmlns:a16="http://schemas.microsoft.com/office/drawing/2014/main" id="{FEAEF1C6-5463-4B05-9869-0A0981370D5D}"/>
              </a:ext>
            </a:extLst>
          </p:cNvPr>
          <p:cNvPicPr>
            <a:picLocks noChangeAspect="1"/>
          </p:cNvPicPr>
          <p:nvPr/>
        </p:nvPicPr>
        <p:blipFill>
          <a:blip r:embed="rId7"/>
          <a:stretch>
            <a:fillRect/>
          </a:stretch>
        </p:blipFill>
        <p:spPr>
          <a:xfrm>
            <a:off x="9406070" y="4675218"/>
            <a:ext cx="2587075" cy="1978885"/>
          </a:xfrm>
          <a:prstGeom prst="rect">
            <a:avLst/>
          </a:prstGeom>
        </p:spPr>
      </p:pic>
    </p:spTree>
    <p:extLst>
      <p:ext uri="{BB962C8B-B14F-4D97-AF65-F5344CB8AC3E}">
        <p14:creationId xmlns:p14="http://schemas.microsoft.com/office/powerpoint/2010/main" val="15031994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p41"/>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fr-FR"/>
              <a:t>Que faire ?</a:t>
            </a:r>
            <a:endParaRPr/>
          </a:p>
        </p:txBody>
      </p:sp>
      <p:sp>
        <p:nvSpPr>
          <p:cNvPr id="620" name="Google Shape;620;p41"/>
          <p:cNvSpPr txBox="1">
            <a:spLocks noGrp="1"/>
          </p:cNvSpPr>
          <p:nvPr>
            <p:ph type="body" idx="1"/>
          </p:nvPr>
        </p:nvSpPr>
        <p:spPr>
          <a:xfrm>
            <a:off x="677334" y="1488613"/>
            <a:ext cx="8596668" cy="3880773"/>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440"/>
              <a:buChar char="►"/>
            </a:pPr>
            <a:r>
              <a:rPr lang="fr-FR"/>
              <a:t>Programme de reboisement après l’incendie de 2018 : </a:t>
            </a:r>
            <a:r>
              <a:rPr lang="fr-FR" b="1"/>
              <a:t>38 700 plants</a:t>
            </a:r>
            <a:endParaRPr/>
          </a:p>
          <a:p>
            <a:pPr marL="342900" lvl="0" indent="-342900" algn="l" rtl="0">
              <a:spcBef>
                <a:spcPts val="1000"/>
              </a:spcBef>
              <a:spcAft>
                <a:spcPts val="0"/>
              </a:spcAft>
              <a:buSzPts val="1440"/>
              <a:buChar char="►"/>
            </a:pPr>
            <a:r>
              <a:rPr lang="fr-FR"/>
              <a:t>Organisation d’un chantier participatif avec les scolaires</a:t>
            </a:r>
            <a:endParaRPr/>
          </a:p>
        </p:txBody>
      </p:sp>
      <p:pic>
        <p:nvPicPr>
          <p:cNvPr id="621" name="Google Shape;621;p41"/>
          <p:cNvPicPr preferRelativeResize="0"/>
          <p:nvPr/>
        </p:nvPicPr>
        <p:blipFill rotWithShape="1">
          <a:blip r:embed="rId3">
            <a:alphaModFix/>
          </a:blip>
          <a:srcRect/>
          <a:stretch/>
        </p:blipFill>
        <p:spPr>
          <a:xfrm>
            <a:off x="1398227" y="2405132"/>
            <a:ext cx="6855228" cy="4206377"/>
          </a:xfrm>
          <a:prstGeom prst="rect">
            <a:avLst/>
          </a:prstGeom>
          <a:noFill/>
          <a:ln>
            <a:noFill/>
          </a:ln>
        </p:spPr>
      </p:pic>
      <p:sp>
        <p:nvSpPr>
          <p:cNvPr id="622" name="Google Shape;622;p41"/>
          <p:cNvSpPr/>
          <p:nvPr/>
        </p:nvSpPr>
        <p:spPr>
          <a:xfrm>
            <a:off x="1932167" y="6225871"/>
            <a:ext cx="63610" cy="87465"/>
          </a:xfrm>
          <a:prstGeom prst="rect">
            <a:avLst/>
          </a:prstGeom>
          <a:solidFill>
            <a:schemeClr val="accent1"/>
          </a:solidFill>
          <a:ln w="19050" cap="rnd" cmpd="sng">
            <a:solidFill>
              <a:srgbClr val="698D1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cxnSp>
        <p:nvCxnSpPr>
          <p:cNvPr id="623" name="Google Shape;623;p41"/>
          <p:cNvCxnSpPr/>
          <p:nvPr/>
        </p:nvCxnSpPr>
        <p:spPr>
          <a:xfrm flipH="1">
            <a:off x="4627659" y="1868557"/>
            <a:ext cx="3625796" cy="2258170"/>
          </a:xfrm>
          <a:prstGeom prst="straightConnector1">
            <a:avLst/>
          </a:prstGeom>
          <a:noFill/>
          <a:ln w="12700" cap="rnd" cmpd="sng">
            <a:solidFill>
              <a:schemeClr val="accent1"/>
            </a:solidFill>
            <a:prstDash val="solid"/>
            <a:round/>
            <a:headEnd type="none" w="sm" len="sm"/>
            <a:tailEnd type="triangle" w="med" len="med"/>
          </a:ln>
        </p:spPr>
      </p:cxnSp>
      <p:cxnSp>
        <p:nvCxnSpPr>
          <p:cNvPr id="624" name="Google Shape;624;p41"/>
          <p:cNvCxnSpPr/>
          <p:nvPr/>
        </p:nvCxnSpPr>
        <p:spPr>
          <a:xfrm flipH="1">
            <a:off x="5963478" y="1868557"/>
            <a:ext cx="2289977" cy="3137183"/>
          </a:xfrm>
          <a:prstGeom prst="straightConnector1">
            <a:avLst/>
          </a:prstGeom>
          <a:noFill/>
          <a:ln w="12700" cap="rnd" cmpd="sng">
            <a:solidFill>
              <a:schemeClr val="accent1"/>
            </a:solidFill>
            <a:prstDash val="solid"/>
            <a:round/>
            <a:headEnd type="none" w="sm" len="sm"/>
            <a:tailEnd type="triangle" w="med" len="med"/>
          </a:ln>
        </p:spPr>
      </p:cxnSp>
      <p:sp>
        <p:nvSpPr>
          <p:cNvPr id="625" name="Google Shape;625;p41"/>
          <p:cNvSpPr txBox="1"/>
          <p:nvPr/>
        </p:nvSpPr>
        <p:spPr>
          <a:xfrm>
            <a:off x="8368943" y="609600"/>
            <a:ext cx="3565965" cy="1477328"/>
          </a:xfrm>
          <a:prstGeom prst="rect">
            <a:avLst/>
          </a:prstGeom>
          <a:solidFill>
            <a:srgbClr val="E9F6CE"/>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dirty="0">
                <a:solidFill>
                  <a:schemeClr val="dk1"/>
                </a:solidFill>
                <a:latin typeface="Trebuchet MS"/>
                <a:ea typeface="Trebuchet MS"/>
                <a:cs typeface="Trebuchet MS"/>
                <a:sym typeface="Trebuchet MS"/>
              </a:rPr>
              <a:t>Plantations de chênes pubescents, pins laricio en alternance avec des bandes de végétation locale (bouleaux, trembles…) </a:t>
            </a:r>
            <a:endParaRPr dirty="0"/>
          </a:p>
        </p:txBody>
      </p:sp>
      <p:cxnSp>
        <p:nvCxnSpPr>
          <p:cNvPr id="626" name="Google Shape;626;p41"/>
          <p:cNvCxnSpPr/>
          <p:nvPr/>
        </p:nvCxnSpPr>
        <p:spPr>
          <a:xfrm flipH="1">
            <a:off x="5152445" y="3745064"/>
            <a:ext cx="3498574" cy="2122999"/>
          </a:xfrm>
          <a:prstGeom prst="straightConnector1">
            <a:avLst/>
          </a:prstGeom>
          <a:noFill/>
          <a:ln w="12700" cap="rnd" cmpd="sng">
            <a:solidFill>
              <a:schemeClr val="accent1"/>
            </a:solidFill>
            <a:prstDash val="solid"/>
            <a:round/>
            <a:headEnd type="none" w="sm" len="sm"/>
            <a:tailEnd type="triangle" w="med" len="med"/>
          </a:ln>
        </p:spPr>
      </p:cxnSp>
      <p:cxnSp>
        <p:nvCxnSpPr>
          <p:cNvPr id="627" name="Google Shape;627;p41"/>
          <p:cNvCxnSpPr/>
          <p:nvPr/>
        </p:nvCxnSpPr>
        <p:spPr>
          <a:xfrm flipH="1">
            <a:off x="5685183" y="3753016"/>
            <a:ext cx="2965836" cy="119269"/>
          </a:xfrm>
          <a:prstGeom prst="straightConnector1">
            <a:avLst/>
          </a:prstGeom>
          <a:noFill/>
          <a:ln w="12700" cap="rnd" cmpd="sng">
            <a:solidFill>
              <a:schemeClr val="accent1"/>
            </a:solidFill>
            <a:prstDash val="solid"/>
            <a:round/>
            <a:headEnd type="none" w="sm" len="sm"/>
            <a:tailEnd type="triangle" w="med" len="med"/>
          </a:ln>
        </p:spPr>
      </p:cxnSp>
      <p:sp>
        <p:nvSpPr>
          <p:cNvPr id="628" name="Google Shape;628;p41"/>
          <p:cNvSpPr txBox="1"/>
          <p:nvPr/>
        </p:nvSpPr>
        <p:spPr>
          <a:xfrm>
            <a:off x="8531750" y="3568350"/>
            <a:ext cx="3565965" cy="369332"/>
          </a:xfrm>
          <a:prstGeom prst="rect">
            <a:avLst/>
          </a:prstGeom>
          <a:solidFill>
            <a:srgbClr val="E9F6CE"/>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chemeClr val="dk1"/>
                </a:solidFill>
                <a:latin typeface="Trebuchet MS"/>
                <a:ea typeface="Trebuchet MS"/>
                <a:cs typeface="Trebuchet MS"/>
                <a:sym typeface="Trebuchet MS"/>
              </a:rPr>
              <a:t>Zones laissées en libre évolution</a:t>
            </a:r>
            <a:endParaRPr/>
          </a:p>
        </p:txBody>
      </p:sp>
      <p:cxnSp>
        <p:nvCxnSpPr>
          <p:cNvPr id="629" name="Google Shape;629;p41"/>
          <p:cNvCxnSpPr/>
          <p:nvPr/>
        </p:nvCxnSpPr>
        <p:spPr>
          <a:xfrm flipH="1">
            <a:off x="4627659" y="6058894"/>
            <a:ext cx="3959750" cy="71562"/>
          </a:xfrm>
          <a:prstGeom prst="straightConnector1">
            <a:avLst/>
          </a:prstGeom>
          <a:noFill/>
          <a:ln w="12700" cap="rnd" cmpd="sng">
            <a:solidFill>
              <a:schemeClr val="accent1"/>
            </a:solidFill>
            <a:prstDash val="solid"/>
            <a:round/>
            <a:headEnd type="none" w="sm" len="sm"/>
            <a:tailEnd type="triangle" w="med" len="med"/>
          </a:ln>
        </p:spPr>
      </p:cxnSp>
      <p:sp>
        <p:nvSpPr>
          <p:cNvPr id="630" name="Google Shape;630;p41"/>
          <p:cNvSpPr txBox="1"/>
          <p:nvPr/>
        </p:nvSpPr>
        <p:spPr>
          <a:xfrm>
            <a:off x="8531749" y="5583112"/>
            <a:ext cx="3565965" cy="923330"/>
          </a:xfrm>
          <a:prstGeom prst="rect">
            <a:avLst/>
          </a:prstGeom>
          <a:solidFill>
            <a:srgbClr val="E9F6CE"/>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dirty="0">
                <a:solidFill>
                  <a:schemeClr val="dk1"/>
                </a:solidFill>
                <a:latin typeface="Trebuchet MS"/>
                <a:ea typeface="Trebuchet MS"/>
                <a:cs typeface="Trebuchet MS"/>
                <a:sym typeface="Trebuchet MS"/>
              </a:rPr>
              <a:t>Plantation de fruitiers sauvages (cormiers, alisiers, pommiers, poiriers…)</a:t>
            </a:r>
            <a:endParaRPr dirty="0"/>
          </a:p>
        </p:txBody>
      </p:sp>
      <p:sp>
        <p:nvSpPr>
          <p:cNvPr id="631" name="Google Shape;631;p41"/>
          <p:cNvSpPr txBox="1"/>
          <p:nvPr/>
        </p:nvSpPr>
        <p:spPr>
          <a:xfrm>
            <a:off x="4023134" y="6557571"/>
            <a:ext cx="1297011"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dirty="0">
                <a:solidFill>
                  <a:schemeClr val="dk1"/>
                </a:solidFill>
                <a:latin typeface="Trebuchet MS"/>
                <a:ea typeface="Trebuchet MS"/>
                <a:cs typeface="Trebuchet MS"/>
                <a:sym typeface="Trebuchet MS"/>
              </a:rPr>
              <a:t>ONF, 2021</a:t>
            </a:r>
            <a:endParaRPr dirty="0"/>
          </a:p>
        </p:txBody>
      </p:sp>
      <p:sp>
        <p:nvSpPr>
          <p:cNvPr id="632" name="Google Shape;632;p41"/>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46</a:t>
            </a:fld>
            <a:endParaRPr/>
          </a:p>
        </p:txBody>
      </p:sp>
      <p:sp>
        <p:nvSpPr>
          <p:cNvPr id="633" name="Google Shape;633;p41"/>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FR"/>
              <a:t>Conférence Crosne mai 2022</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40"/>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fr-FR"/>
              <a:t>Que faire ?</a:t>
            </a:r>
            <a:endParaRPr/>
          </a:p>
        </p:txBody>
      </p:sp>
      <p:sp>
        <p:nvSpPr>
          <p:cNvPr id="605" name="Google Shape;605;p40"/>
          <p:cNvSpPr txBox="1">
            <a:spLocks noGrp="1"/>
          </p:cNvSpPr>
          <p:nvPr>
            <p:ph type="body" idx="1"/>
          </p:nvPr>
        </p:nvSpPr>
        <p:spPr>
          <a:xfrm>
            <a:off x="385243" y="1049065"/>
            <a:ext cx="8596668" cy="3880773"/>
          </a:xfrm>
          <a:prstGeom prst="rect">
            <a:avLst/>
          </a:prstGeom>
          <a:noFill/>
          <a:ln>
            <a:noFill/>
          </a:ln>
        </p:spPr>
        <p:txBody>
          <a:bodyPr spcFirstLastPara="1" wrap="square" lIns="91425" tIns="45700" rIns="91425" bIns="45700" anchor="t" anchorCtr="0">
            <a:normAutofit/>
          </a:bodyPr>
          <a:lstStyle/>
          <a:p>
            <a:pPr marL="0" lvl="0" indent="0" rtl="0">
              <a:spcBef>
                <a:spcPts val="0"/>
              </a:spcBef>
              <a:spcAft>
                <a:spcPts val="0"/>
              </a:spcAft>
              <a:buSzPts val="1440"/>
              <a:buNone/>
            </a:pPr>
            <a:r>
              <a:rPr lang="fr-FR" dirty="0"/>
              <a:t>¨</a:t>
            </a:r>
            <a:endParaRPr lang="fr-FR" sz="1600" dirty="0"/>
          </a:p>
          <a:p>
            <a:pPr marL="0" indent="0">
              <a:spcBef>
                <a:spcPts val="0"/>
              </a:spcBef>
              <a:buNone/>
            </a:pPr>
            <a:r>
              <a:rPr lang="fr-FR" sz="2000" b="1" dirty="0"/>
              <a:t>Proposition / organisation / participation d’un chantier pédagogique de reboisement de la zone incendiée le 10/10/18  avec </a:t>
            </a:r>
            <a:r>
              <a:rPr lang="fr-FR" sz="1800" b="1" dirty="0"/>
              <a:t>les scolaires  </a:t>
            </a:r>
          </a:p>
          <a:p>
            <a:pPr marL="742950" lvl="1" indent="-285750">
              <a:buSzPts val="1280"/>
            </a:pPr>
            <a:r>
              <a:rPr lang="fr-FR" sz="1800" dirty="0"/>
              <a:t>200 arbres plantés par les enfants en décembre 2021: alisiers, cormiers, pommiers et poiriers sauvages</a:t>
            </a:r>
          </a:p>
          <a:p>
            <a:pPr marL="742950" lvl="1" indent="-285750">
              <a:buSzPts val="1280"/>
            </a:pPr>
            <a:r>
              <a:rPr lang="fr-FR" sz="1800" dirty="0"/>
              <a:t> 4 classes : CE2, CM2, éco-délégués de collège</a:t>
            </a:r>
          </a:p>
          <a:p>
            <a:pPr marL="742950" lvl="1" indent="-285750">
              <a:buSzPts val="1280"/>
            </a:pPr>
            <a:r>
              <a:rPr lang="fr-FR" sz="1800" dirty="0"/>
              <a:t>Maitre d‘ouvrage: l’ONF,  encadrement par les enseignants et 13 membres de l’association </a:t>
            </a:r>
          </a:p>
          <a:p>
            <a:pPr marL="742950" lvl="1" indent="-285750">
              <a:buSzPts val="1280"/>
            </a:pPr>
            <a:r>
              <a:rPr lang="fr-FR" sz="1800" dirty="0"/>
              <a:t>Film réalisé par un membre </a:t>
            </a:r>
            <a:r>
              <a:rPr lang="fr-FR" sz="1800"/>
              <a:t>de l’association:  </a:t>
            </a:r>
            <a:r>
              <a:rPr lang="fr-FR" sz="1800" dirty="0">
                <a:hlinkClick r:id="rId3"/>
              </a:rPr>
              <a:t>https://studio.youtube.com/video/v4zPwl1rRkM/edit</a:t>
            </a:r>
            <a:endParaRPr lang="fr-FR" sz="2400" dirty="0"/>
          </a:p>
          <a:p>
            <a:pPr marL="0" lvl="0" indent="0" algn="l" rtl="0">
              <a:spcBef>
                <a:spcPts val="0"/>
              </a:spcBef>
              <a:spcAft>
                <a:spcPts val="0"/>
              </a:spcAft>
              <a:buSzPts val="1440"/>
              <a:buNone/>
            </a:pPr>
            <a:endParaRPr dirty="0"/>
          </a:p>
        </p:txBody>
      </p:sp>
      <p:pic>
        <p:nvPicPr>
          <p:cNvPr id="608" name="Google Shape;608;p40"/>
          <p:cNvPicPr preferRelativeResize="0"/>
          <p:nvPr/>
        </p:nvPicPr>
        <p:blipFill rotWithShape="1">
          <a:blip r:embed="rId4">
            <a:alphaModFix/>
          </a:blip>
          <a:srcRect/>
          <a:stretch/>
        </p:blipFill>
        <p:spPr>
          <a:xfrm>
            <a:off x="9315259" y="359207"/>
            <a:ext cx="2719692" cy="2017528"/>
          </a:xfrm>
          <a:prstGeom prst="rect">
            <a:avLst/>
          </a:prstGeom>
          <a:noFill/>
          <a:ln>
            <a:noFill/>
          </a:ln>
        </p:spPr>
      </p:pic>
      <p:pic>
        <p:nvPicPr>
          <p:cNvPr id="609" name="Google Shape;609;p40"/>
          <p:cNvPicPr preferRelativeResize="0"/>
          <p:nvPr/>
        </p:nvPicPr>
        <p:blipFill rotWithShape="1">
          <a:blip r:embed="rId5">
            <a:alphaModFix/>
          </a:blip>
          <a:srcRect/>
          <a:stretch/>
        </p:blipFill>
        <p:spPr>
          <a:xfrm>
            <a:off x="2340132" y="4653992"/>
            <a:ext cx="3201020" cy="1844801"/>
          </a:xfrm>
          <a:prstGeom prst="rect">
            <a:avLst/>
          </a:prstGeom>
          <a:noFill/>
          <a:ln>
            <a:noFill/>
          </a:ln>
        </p:spPr>
      </p:pic>
      <p:pic>
        <p:nvPicPr>
          <p:cNvPr id="610" name="Google Shape;610;p40"/>
          <p:cNvPicPr preferRelativeResize="0"/>
          <p:nvPr/>
        </p:nvPicPr>
        <p:blipFill rotWithShape="1">
          <a:blip r:embed="rId6">
            <a:alphaModFix/>
          </a:blip>
          <a:srcRect/>
          <a:stretch/>
        </p:blipFill>
        <p:spPr>
          <a:xfrm>
            <a:off x="5785434" y="4653992"/>
            <a:ext cx="3201020" cy="1844801"/>
          </a:xfrm>
          <a:prstGeom prst="rect">
            <a:avLst/>
          </a:prstGeom>
          <a:noFill/>
          <a:ln>
            <a:noFill/>
          </a:ln>
        </p:spPr>
      </p:pic>
      <p:pic>
        <p:nvPicPr>
          <p:cNvPr id="612" name="Google Shape;612;p40"/>
          <p:cNvPicPr preferRelativeResize="0"/>
          <p:nvPr/>
        </p:nvPicPr>
        <p:blipFill rotWithShape="1">
          <a:blip r:embed="rId7">
            <a:alphaModFix/>
          </a:blip>
          <a:srcRect/>
          <a:stretch/>
        </p:blipFill>
        <p:spPr>
          <a:xfrm>
            <a:off x="9230737" y="4647143"/>
            <a:ext cx="2888736" cy="1851650"/>
          </a:xfrm>
          <a:prstGeom prst="rect">
            <a:avLst/>
          </a:prstGeom>
          <a:noFill/>
          <a:ln>
            <a:noFill/>
          </a:ln>
        </p:spPr>
      </p:pic>
      <p:sp>
        <p:nvSpPr>
          <p:cNvPr id="613" name="Google Shape;613;p40"/>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47</a:t>
            </a:fld>
            <a:endParaRPr/>
          </a:p>
        </p:txBody>
      </p:sp>
      <p:sp>
        <p:nvSpPr>
          <p:cNvPr id="614" name="Google Shape;614;p40"/>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FR"/>
              <a:t>Conférence Crosne mai 2022</a:t>
            </a:r>
            <a:endParaRPr/>
          </a:p>
        </p:txBody>
      </p:sp>
      <p:pic>
        <p:nvPicPr>
          <p:cNvPr id="611" name="Google Shape;611;p40"/>
          <p:cNvPicPr preferRelativeResize="0"/>
          <p:nvPr/>
        </p:nvPicPr>
        <p:blipFill rotWithShape="1">
          <a:blip r:embed="rId8">
            <a:alphaModFix/>
          </a:blip>
          <a:srcRect/>
          <a:stretch/>
        </p:blipFill>
        <p:spPr>
          <a:xfrm>
            <a:off x="7972725" y="2641018"/>
            <a:ext cx="2702380" cy="1844801"/>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Que faire ?</a:t>
            </a:r>
          </a:p>
        </p:txBody>
      </p:sp>
      <p:sp>
        <p:nvSpPr>
          <p:cNvPr id="3" name="Espace réservé du texte 2"/>
          <p:cNvSpPr>
            <a:spLocks noGrp="1"/>
          </p:cNvSpPr>
          <p:nvPr>
            <p:ph type="body" idx="1"/>
          </p:nvPr>
        </p:nvSpPr>
        <p:spPr>
          <a:xfrm>
            <a:off x="677334" y="1744952"/>
            <a:ext cx="8596668" cy="3880773"/>
          </a:xfrm>
        </p:spPr>
        <p:txBody>
          <a:bodyPr>
            <a:normAutofit/>
          </a:bodyPr>
          <a:lstStyle/>
          <a:p>
            <a:r>
              <a:rPr lang="fr-FR" sz="2000" dirty="0" err="1"/>
              <a:t>Video</a:t>
            </a:r>
            <a:r>
              <a:rPr lang="fr-FR" sz="2000" dirty="0"/>
              <a:t> : Jeunes pousses et tuteurs (Frédéric </a:t>
            </a:r>
            <a:r>
              <a:rPr lang="fr-FR" sz="2000" dirty="0" err="1"/>
              <a:t>Gésu</a:t>
            </a:r>
            <a:r>
              <a:rPr lang="fr-FR" sz="2000" dirty="0"/>
              <a:t>)</a:t>
            </a:r>
          </a:p>
          <a:p>
            <a:pPr lvl="1"/>
            <a:r>
              <a:rPr lang="fr-FR" sz="1800" dirty="0">
                <a:hlinkClick r:id="rId2"/>
              </a:rPr>
              <a:t>https://www.youtube.com/watch?v=xbxYlTGAxjI</a:t>
            </a:r>
            <a:endParaRPr lang="fr-FR" sz="1800" dirty="0"/>
          </a:p>
        </p:txBody>
      </p:sp>
      <p:sp>
        <p:nvSpPr>
          <p:cNvPr id="4" name="Espace réservé du pied de page 3"/>
          <p:cNvSpPr>
            <a:spLocks noGrp="1"/>
          </p:cNvSpPr>
          <p:nvPr>
            <p:ph type="ftr" idx="11"/>
          </p:nvPr>
        </p:nvSpPr>
        <p:spPr/>
        <p:txBody>
          <a:bodyPr/>
          <a:lstStyle/>
          <a:p>
            <a:r>
              <a:rPr lang="fr-FR"/>
              <a:t>Conférence Crosne mai 2022</a:t>
            </a:r>
          </a:p>
        </p:txBody>
      </p:sp>
      <p:sp>
        <p:nvSpPr>
          <p:cNvPr id="5" name="Espace réservé du numéro de diapositive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48</a:t>
            </a:fld>
            <a:endParaRPr lang="fr-FR"/>
          </a:p>
        </p:txBody>
      </p:sp>
      <p:pic>
        <p:nvPicPr>
          <p:cNvPr id="7" name="Image 6" descr="Capture d’écran"/>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64053" y="2913257"/>
            <a:ext cx="6168279" cy="3493230"/>
          </a:xfrm>
          <a:prstGeom prst="rect">
            <a:avLst/>
          </a:prstGeom>
        </p:spPr>
      </p:pic>
    </p:spTree>
    <p:extLst>
      <p:ext uri="{BB962C8B-B14F-4D97-AF65-F5344CB8AC3E}">
        <p14:creationId xmlns:p14="http://schemas.microsoft.com/office/powerpoint/2010/main" val="10587500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p42"/>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fr-FR"/>
              <a:t>Que faire ?</a:t>
            </a:r>
            <a:endParaRPr/>
          </a:p>
        </p:txBody>
      </p:sp>
      <p:sp>
        <p:nvSpPr>
          <p:cNvPr id="639" name="Google Shape;639;p42"/>
          <p:cNvSpPr txBox="1">
            <a:spLocks noGrp="1"/>
          </p:cNvSpPr>
          <p:nvPr>
            <p:ph type="body" idx="1"/>
          </p:nvPr>
        </p:nvSpPr>
        <p:spPr>
          <a:xfrm>
            <a:off x="677333" y="1638075"/>
            <a:ext cx="8754049" cy="4466634"/>
          </a:xfrm>
          <a:prstGeom prst="rect">
            <a:avLst/>
          </a:prstGeom>
          <a:noFill/>
          <a:ln>
            <a:noFill/>
          </a:ln>
        </p:spPr>
        <p:txBody>
          <a:bodyPr spcFirstLastPara="1" wrap="square" lIns="91425" tIns="45700" rIns="91425" bIns="45700" anchor="t" anchorCtr="0">
            <a:normAutofit lnSpcReduction="10000"/>
          </a:bodyPr>
          <a:lstStyle/>
          <a:p>
            <a:pPr marL="342900" lvl="0" indent="-342900" algn="l" rtl="0">
              <a:spcBef>
                <a:spcPts val="0"/>
              </a:spcBef>
              <a:spcAft>
                <a:spcPts val="0"/>
              </a:spcAft>
              <a:buSzPts val="1600"/>
              <a:buChar char="►"/>
            </a:pPr>
            <a:r>
              <a:rPr lang="fr-FR" sz="2000" dirty="0"/>
              <a:t>Appel des forêts d’Ile de France (10 massifs forestiers d’IDF)</a:t>
            </a:r>
            <a:br>
              <a:rPr lang="fr-FR" sz="2000" dirty="0"/>
            </a:br>
            <a:r>
              <a:rPr lang="fr-FR" sz="2000" b="1" dirty="0">
                <a:solidFill>
                  <a:schemeClr val="tx1"/>
                </a:solidFill>
              </a:rPr>
              <a:t>14/11/2021</a:t>
            </a:r>
            <a:endParaRPr b="1" dirty="0">
              <a:solidFill>
                <a:schemeClr val="tx1"/>
              </a:solidFill>
            </a:endParaRPr>
          </a:p>
          <a:p>
            <a:pPr marL="742950" lvl="1" indent="-285750" algn="l" rtl="0">
              <a:spcBef>
                <a:spcPts val="1000"/>
              </a:spcBef>
              <a:spcAft>
                <a:spcPts val="0"/>
              </a:spcAft>
              <a:buSzPts val="1440"/>
              <a:buChar char="►"/>
            </a:pPr>
            <a:r>
              <a:rPr lang="fr-FR" sz="1800" dirty="0"/>
              <a:t>Statut particulier pour les forêts périurbaines d’Ile de France</a:t>
            </a:r>
            <a:endParaRPr dirty="0"/>
          </a:p>
          <a:p>
            <a:pPr marL="742950" lvl="1" indent="-285750" algn="l" rtl="0">
              <a:spcBef>
                <a:spcPts val="1000"/>
              </a:spcBef>
              <a:spcAft>
                <a:spcPts val="0"/>
              </a:spcAft>
              <a:buSzPts val="1440"/>
              <a:buChar char="►"/>
            </a:pPr>
            <a:r>
              <a:rPr lang="fr-FR" sz="1800" dirty="0"/>
              <a:t>Arrêt de l’exploitation forestière</a:t>
            </a:r>
            <a:endParaRPr dirty="0"/>
          </a:p>
          <a:p>
            <a:pPr marL="742950" lvl="1" indent="-285750" algn="l" rtl="0">
              <a:spcBef>
                <a:spcPts val="1000"/>
              </a:spcBef>
              <a:spcAft>
                <a:spcPts val="0"/>
              </a:spcAft>
              <a:buSzPts val="1440"/>
              <a:buChar char="►"/>
            </a:pPr>
            <a:r>
              <a:rPr lang="fr-FR" sz="1800" dirty="0"/>
              <a:t>Arrêt des coupes rases</a:t>
            </a:r>
            <a:endParaRPr dirty="0"/>
          </a:p>
          <a:p>
            <a:pPr marL="742950" lvl="1" indent="-285750" algn="l" rtl="0">
              <a:spcBef>
                <a:spcPts val="1000"/>
              </a:spcBef>
              <a:spcAft>
                <a:spcPts val="0"/>
              </a:spcAft>
              <a:buSzPts val="1440"/>
              <a:buChar char="►"/>
            </a:pPr>
            <a:r>
              <a:rPr lang="fr-FR" sz="1800" dirty="0"/>
              <a:t>Association des citoyens aux décisions prises en forêt</a:t>
            </a:r>
            <a:br>
              <a:rPr lang="fr-FR" sz="1800" dirty="0"/>
            </a:br>
            <a:br>
              <a:rPr lang="fr-FR" sz="1800" dirty="0"/>
            </a:br>
            <a:br>
              <a:rPr lang="fr-FR" sz="1800" dirty="0"/>
            </a:br>
            <a:endParaRPr sz="1800" dirty="0"/>
          </a:p>
          <a:p>
            <a:pPr marL="742950" lvl="1" indent="-285750" algn="l" rtl="0">
              <a:spcBef>
                <a:spcPts val="1000"/>
              </a:spcBef>
              <a:spcAft>
                <a:spcPts val="0"/>
              </a:spcAft>
              <a:buSzPts val="1440"/>
              <a:buChar char="►"/>
            </a:pPr>
            <a:r>
              <a:rPr lang="fr-FR" sz="1800" dirty="0"/>
              <a:t>Rencontres d’une délégation (6 membres) avec </a:t>
            </a:r>
          </a:p>
          <a:p>
            <a:pPr marL="457200" lvl="1" indent="0" algn="l" rtl="0">
              <a:spcBef>
                <a:spcPts val="1000"/>
              </a:spcBef>
              <a:spcAft>
                <a:spcPts val="0"/>
              </a:spcAft>
              <a:buSzPts val="1440"/>
              <a:buNone/>
            </a:pPr>
            <a:r>
              <a:rPr lang="fr-FR" sz="1800" dirty="0"/>
              <a:t>les conseillers des ministres</a:t>
            </a:r>
            <a:endParaRPr dirty="0"/>
          </a:p>
          <a:p>
            <a:pPr marL="1143000" lvl="2" indent="-228600" algn="l" rtl="0">
              <a:spcBef>
                <a:spcPts val="1000"/>
              </a:spcBef>
              <a:spcAft>
                <a:spcPts val="0"/>
              </a:spcAft>
              <a:buSzPts val="1280"/>
              <a:buChar char="►"/>
            </a:pPr>
            <a:r>
              <a:rPr lang="fr-FR" sz="1600" dirty="0"/>
              <a:t>20 janvier 2022 : Agriculture</a:t>
            </a:r>
            <a:endParaRPr dirty="0"/>
          </a:p>
          <a:p>
            <a:pPr marL="1143000" lvl="2" indent="-228600" algn="l" rtl="0">
              <a:spcBef>
                <a:spcPts val="1000"/>
              </a:spcBef>
              <a:spcAft>
                <a:spcPts val="0"/>
              </a:spcAft>
              <a:buSzPts val="1280"/>
              <a:buChar char="►"/>
            </a:pPr>
            <a:r>
              <a:rPr lang="fr-FR" sz="1600" dirty="0"/>
              <a:t>27 janvier 2022 : Transition Ecologique</a:t>
            </a:r>
            <a:endParaRPr dirty="0"/>
          </a:p>
        </p:txBody>
      </p:sp>
      <p:pic>
        <p:nvPicPr>
          <p:cNvPr id="640" name="Google Shape;640;p42" descr="Capture d’écran"/>
          <p:cNvPicPr preferRelativeResize="0"/>
          <p:nvPr/>
        </p:nvPicPr>
        <p:blipFill rotWithShape="1">
          <a:blip r:embed="rId3">
            <a:alphaModFix/>
          </a:blip>
          <a:srcRect/>
          <a:stretch/>
        </p:blipFill>
        <p:spPr>
          <a:xfrm>
            <a:off x="8472201" y="161607"/>
            <a:ext cx="2862106" cy="3793705"/>
          </a:xfrm>
          <a:prstGeom prst="rect">
            <a:avLst/>
          </a:prstGeom>
          <a:noFill/>
          <a:ln>
            <a:noFill/>
          </a:ln>
          <a:effectLst>
            <a:outerShdw blurRad="292100" dist="139700" dir="2700000" algn="tl" rotWithShape="0">
              <a:srgbClr val="333333">
                <a:alpha val="64705"/>
              </a:srgbClr>
            </a:outerShdw>
          </a:effectLst>
        </p:spPr>
      </p:pic>
      <p:pic>
        <p:nvPicPr>
          <p:cNvPr id="642" name="Google Shape;642;p4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225126" y="4121522"/>
            <a:ext cx="4774018" cy="1648046"/>
          </a:xfrm>
          <a:prstGeom prst="rect">
            <a:avLst/>
          </a:prstGeom>
          <a:noFill/>
          <a:ln>
            <a:noFill/>
          </a:ln>
          <a:effectLst>
            <a:outerShdw blurRad="292100" dist="139700" dir="2700000" algn="tl" rotWithShape="0">
              <a:srgbClr val="333333">
                <a:alpha val="64705"/>
              </a:srgbClr>
            </a:outerShdw>
          </a:effectLst>
        </p:spPr>
      </p:pic>
      <p:sp>
        <p:nvSpPr>
          <p:cNvPr id="643" name="Google Shape;643;p42"/>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49</a:t>
            </a:fld>
            <a:endParaRPr/>
          </a:p>
        </p:txBody>
      </p:sp>
      <p:sp>
        <p:nvSpPr>
          <p:cNvPr id="644" name="Google Shape;644;p42"/>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FR" dirty="0"/>
              <a:t>Conférence Crosne mai 2022</a:t>
            </a: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5"/>
          <p:cNvSpPr txBox="1">
            <a:spLocks noGrp="1"/>
          </p:cNvSpPr>
          <p:nvPr>
            <p:ph type="title"/>
          </p:nvPr>
        </p:nvSpPr>
        <p:spPr>
          <a:xfrm>
            <a:off x="677334" y="609600"/>
            <a:ext cx="6655283" cy="132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fr-FR"/>
              <a:t>La forêt de Sénart : Patrimoine historique et culturel</a:t>
            </a:r>
            <a:endParaRPr/>
          </a:p>
        </p:txBody>
      </p:sp>
      <p:sp>
        <p:nvSpPr>
          <p:cNvPr id="182" name="Google Shape;182;p5"/>
          <p:cNvSpPr txBox="1">
            <a:spLocks noGrp="1"/>
          </p:cNvSpPr>
          <p:nvPr>
            <p:ph type="body" idx="1"/>
          </p:nvPr>
        </p:nvSpPr>
        <p:spPr>
          <a:xfrm>
            <a:off x="677334" y="2160589"/>
            <a:ext cx="7421637" cy="3880773"/>
          </a:xfrm>
          <a:prstGeom prst="rect">
            <a:avLst/>
          </a:prstGeom>
          <a:noFill/>
          <a:ln>
            <a:noFill/>
          </a:ln>
        </p:spPr>
        <p:txBody>
          <a:bodyPr spcFirstLastPara="1" wrap="square" lIns="91425" tIns="45700" rIns="91425" bIns="45700" anchor="t" anchorCtr="0">
            <a:normAutofit fontScale="85000" lnSpcReduction="20000"/>
          </a:bodyPr>
          <a:lstStyle/>
          <a:p>
            <a:pPr marL="342900" lvl="0" indent="-342900" algn="l" rtl="0">
              <a:spcBef>
                <a:spcPts val="0"/>
              </a:spcBef>
              <a:spcAft>
                <a:spcPts val="0"/>
              </a:spcAft>
              <a:buSzPct val="79999"/>
              <a:buChar char="►"/>
            </a:pPr>
            <a:r>
              <a:rPr lang="fr-FR" dirty="0"/>
              <a:t>Vestiges préhistoriques et gallo-romains</a:t>
            </a:r>
            <a:endParaRPr dirty="0"/>
          </a:p>
          <a:p>
            <a:pPr marL="342900" lvl="0" indent="-342900" algn="l" rtl="0">
              <a:spcBef>
                <a:spcPts val="1000"/>
              </a:spcBef>
              <a:spcAft>
                <a:spcPts val="0"/>
              </a:spcAft>
              <a:buSzPct val="79999"/>
              <a:buChar char="►"/>
            </a:pPr>
            <a:r>
              <a:rPr lang="fr-FR" dirty="0"/>
              <a:t>Fait partie de la vaste forêt des Carnutes</a:t>
            </a:r>
            <a:endParaRPr dirty="0"/>
          </a:p>
          <a:p>
            <a:pPr marL="342900" lvl="0" indent="-342900" algn="l" rtl="0">
              <a:spcBef>
                <a:spcPts val="1000"/>
              </a:spcBef>
              <a:spcAft>
                <a:spcPts val="0"/>
              </a:spcAft>
              <a:buSzPct val="79999"/>
              <a:buChar char="►"/>
            </a:pPr>
            <a:r>
              <a:rPr lang="fr-FR" dirty="0"/>
              <a:t>Saint Louis y aurait fondé l’Ermitage (Draveil)</a:t>
            </a:r>
          </a:p>
          <a:p>
            <a:pPr marL="342900" lvl="0" indent="-342900" algn="l" rtl="0">
              <a:spcBef>
                <a:spcPts val="1000"/>
              </a:spcBef>
              <a:spcAft>
                <a:spcPts val="0"/>
              </a:spcAft>
              <a:buSzPct val="79999"/>
              <a:buChar char="►"/>
            </a:pPr>
            <a:r>
              <a:rPr lang="fr-FR" dirty="0"/>
              <a:t>Forêt royale de Philippe le Bel (1314) jusqu’à la révolution</a:t>
            </a:r>
            <a:endParaRPr dirty="0"/>
          </a:p>
          <a:p>
            <a:pPr marL="800100" lvl="1" indent="-342900">
              <a:buSzPct val="79999"/>
            </a:pPr>
            <a:r>
              <a:rPr lang="fr-FR" dirty="0"/>
              <a:t>Louis XIV aménage les allées forestières pour chasser le loup et le cerf</a:t>
            </a:r>
            <a:endParaRPr dirty="0"/>
          </a:p>
          <a:p>
            <a:pPr marL="800100" lvl="1" indent="-342900">
              <a:buSzPct val="79999"/>
            </a:pPr>
            <a:r>
              <a:rPr lang="fr-FR" dirty="0"/>
              <a:t>Louis XVI y fait établir des faisanderies</a:t>
            </a:r>
            <a:endParaRPr dirty="0"/>
          </a:p>
          <a:p>
            <a:pPr marL="342900" lvl="0" indent="-342900" algn="l" rtl="0">
              <a:spcBef>
                <a:spcPts val="1000"/>
              </a:spcBef>
              <a:spcAft>
                <a:spcPts val="0"/>
              </a:spcAft>
              <a:buSzPct val="79999"/>
              <a:buChar char="►"/>
            </a:pPr>
            <a:r>
              <a:rPr lang="fr-FR" dirty="0"/>
              <a:t>Au XIX</a:t>
            </a:r>
            <a:r>
              <a:rPr lang="fr-FR" baseline="30000" dirty="0"/>
              <a:t>ème</a:t>
            </a:r>
            <a:r>
              <a:rPr lang="fr-FR" dirty="0"/>
              <a:t> siècle on y exploite du bois, on y fait paître des moutons</a:t>
            </a:r>
            <a:endParaRPr dirty="0"/>
          </a:p>
          <a:p>
            <a:pPr marL="342900" lvl="0" indent="-342900" algn="l" rtl="0">
              <a:spcBef>
                <a:spcPts val="1000"/>
              </a:spcBef>
              <a:spcAft>
                <a:spcPts val="0"/>
              </a:spcAft>
              <a:buSzPct val="79999"/>
              <a:buChar char="►"/>
            </a:pPr>
            <a:r>
              <a:rPr lang="fr-FR" dirty="0"/>
              <a:t>En 1915 création d’une ligne de fortifications entre Etiolles et Brunoy</a:t>
            </a:r>
            <a:endParaRPr dirty="0"/>
          </a:p>
          <a:p>
            <a:pPr marL="342900" lvl="0" indent="-342900" algn="l" rtl="0">
              <a:spcBef>
                <a:spcPts val="1000"/>
              </a:spcBef>
              <a:spcAft>
                <a:spcPts val="0"/>
              </a:spcAft>
              <a:buSzPct val="79999"/>
              <a:buChar char="►"/>
            </a:pPr>
            <a:r>
              <a:rPr lang="fr-FR" dirty="0"/>
              <a:t>Personnalités </a:t>
            </a:r>
            <a:endParaRPr dirty="0"/>
          </a:p>
          <a:p>
            <a:pPr marL="742950" lvl="1" indent="-285750" algn="l" rtl="0">
              <a:spcBef>
                <a:spcPts val="1000"/>
              </a:spcBef>
              <a:spcAft>
                <a:spcPts val="0"/>
              </a:spcAft>
              <a:buSzPct val="80000"/>
              <a:buChar char="►"/>
            </a:pPr>
            <a:r>
              <a:rPr lang="fr-FR" dirty="0"/>
              <a:t>Eugène Delacroix (1844)</a:t>
            </a:r>
            <a:endParaRPr dirty="0"/>
          </a:p>
          <a:p>
            <a:pPr marL="742950" lvl="1" indent="-285750" algn="l" rtl="0">
              <a:spcBef>
                <a:spcPts val="1000"/>
              </a:spcBef>
              <a:spcAft>
                <a:spcPts val="0"/>
              </a:spcAft>
              <a:buSzPct val="80000"/>
              <a:buChar char="►"/>
            </a:pPr>
            <a:r>
              <a:rPr lang="fr-FR" dirty="0"/>
              <a:t>Nadar installé à l’ermitage Notre Dame de la consolation (1887)</a:t>
            </a:r>
            <a:endParaRPr dirty="0"/>
          </a:p>
          <a:p>
            <a:pPr marL="742950" lvl="1" indent="-285750" algn="l" rtl="0">
              <a:spcBef>
                <a:spcPts val="1000"/>
              </a:spcBef>
              <a:spcAft>
                <a:spcPts val="0"/>
              </a:spcAft>
              <a:buSzPct val="80000"/>
              <a:buChar char="►"/>
            </a:pPr>
            <a:r>
              <a:rPr lang="fr-FR" dirty="0"/>
              <a:t>Alphonse Daudet a vécu à </a:t>
            </a:r>
            <a:r>
              <a:rPr lang="fr-FR" dirty="0" err="1"/>
              <a:t>Champrosay</a:t>
            </a:r>
            <a:r>
              <a:rPr lang="fr-FR" dirty="0"/>
              <a:t> (1897)</a:t>
            </a:r>
            <a:endParaRPr dirty="0"/>
          </a:p>
          <a:p>
            <a:pPr marL="742950" lvl="1" indent="-210566" algn="l" rtl="0">
              <a:spcBef>
                <a:spcPts val="1000"/>
              </a:spcBef>
              <a:spcAft>
                <a:spcPts val="0"/>
              </a:spcAft>
              <a:buSzPct val="80000"/>
              <a:buNone/>
            </a:pPr>
            <a:endParaRPr dirty="0"/>
          </a:p>
          <a:p>
            <a:pPr marL="342900" lvl="0" indent="-258318" algn="l" rtl="0">
              <a:spcBef>
                <a:spcPts val="1000"/>
              </a:spcBef>
              <a:spcAft>
                <a:spcPts val="0"/>
              </a:spcAft>
              <a:buSzPct val="79999"/>
              <a:buNone/>
            </a:pPr>
            <a:endParaRPr dirty="0"/>
          </a:p>
        </p:txBody>
      </p:sp>
      <p:pic>
        <p:nvPicPr>
          <p:cNvPr id="183" name="Google Shape;183;p5" descr="Capture d’écran"/>
          <p:cNvPicPr preferRelativeResize="0"/>
          <p:nvPr/>
        </p:nvPicPr>
        <p:blipFill rotWithShape="1">
          <a:blip r:embed="rId3">
            <a:alphaModFix/>
          </a:blip>
          <a:srcRect/>
          <a:stretch/>
        </p:blipFill>
        <p:spPr>
          <a:xfrm>
            <a:off x="8098971" y="3395846"/>
            <a:ext cx="3780084" cy="2715184"/>
          </a:xfrm>
          <a:prstGeom prst="rect">
            <a:avLst/>
          </a:prstGeom>
          <a:noFill/>
          <a:ln>
            <a:noFill/>
          </a:ln>
        </p:spPr>
      </p:pic>
      <p:sp>
        <p:nvSpPr>
          <p:cNvPr id="184" name="Google Shape;184;p5"/>
          <p:cNvSpPr txBox="1"/>
          <p:nvPr/>
        </p:nvSpPr>
        <p:spPr>
          <a:xfrm>
            <a:off x="801188" y="6367345"/>
            <a:ext cx="10286790"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chemeClr val="dk1"/>
                </a:solidFill>
                <a:latin typeface="Trebuchet MS"/>
                <a:ea typeface="Trebuchet MS"/>
                <a:cs typeface="Trebuchet MS"/>
                <a:sym typeface="Trebuchet MS"/>
              </a:rPr>
              <a:t>Source : </a:t>
            </a:r>
            <a:r>
              <a:rPr lang="fr-FR" sz="1800" u="sng">
                <a:solidFill>
                  <a:schemeClr val="dk1"/>
                </a:solidFill>
                <a:latin typeface="Trebuchet MS"/>
                <a:ea typeface="Trebuchet MS"/>
                <a:cs typeface="Trebuchet MS"/>
                <a:sym typeface="Trebuchet MS"/>
                <a:hlinkClick r:id="rId4">
                  <a:extLst>
                    <a:ext uri="{A12FA001-AC4F-418D-AE19-62706E023703}">
                      <ahyp:hlinkClr xmlns:ahyp="http://schemas.microsoft.com/office/drawing/2018/hyperlinkcolor" val="tx"/>
                    </a:ext>
                  </a:extLst>
                </a:hlinkClick>
              </a:rPr>
              <a:t>https://vigneux91.fr/la-ville/histoire-patrimoine/la-foret-de-senart-chargee-dhistoire/</a:t>
            </a:r>
            <a:r>
              <a:rPr lang="fr-FR" sz="1800">
                <a:solidFill>
                  <a:schemeClr val="dk1"/>
                </a:solidFill>
                <a:latin typeface="Trebuchet MS"/>
                <a:ea typeface="Trebuchet MS"/>
                <a:cs typeface="Trebuchet MS"/>
                <a:sym typeface="Trebuchet MS"/>
              </a:rPr>
              <a:t> </a:t>
            </a:r>
            <a:endParaRPr/>
          </a:p>
        </p:txBody>
      </p:sp>
      <p:pic>
        <p:nvPicPr>
          <p:cNvPr id="185" name="Google Shape;185;p5"/>
          <p:cNvPicPr preferRelativeResize="0"/>
          <p:nvPr/>
        </p:nvPicPr>
        <p:blipFill rotWithShape="1">
          <a:blip r:embed="rId5">
            <a:alphaModFix/>
          </a:blip>
          <a:srcRect/>
          <a:stretch/>
        </p:blipFill>
        <p:spPr>
          <a:xfrm>
            <a:off x="8098971" y="518787"/>
            <a:ext cx="3780084" cy="2435791"/>
          </a:xfrm>
          <a:prstGeom prst="rect">
            <a:avLst/>
          </a:prstGeom>
          <a:noFill/>
          <a:ln>
            <a:noFill/>
          </a:ln>
        </p:spPr>
      </p:pic>
      <p:sp>
        <p:nvSpPr>
          <p:cNvPr id="186" name="Google Shape;186;p5"/>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5</a:t>
            </a:fld>
            <a:endParaRPr/>
          </a:p>
        </p:txBody>
      </p:sp>
      <p:sp>
        <p:nvSpPr>
          <p:cNvPr id="187" name="Google Shape;187;p5"/>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FR"/>
              <a:t>Conférence Crosne mai 2022</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p43"/>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fr-FR" dirty="0"/>
              <a:t>Ce que nous préconisons</a:t>
            </a:r>
            <a:endParaRPr dirty="0"/>
          </a:p>
        </p:txBody>
      </p:sp>
      <p:sp>
        <p:nvSpPr>
          <p:cNvPr id="650" name="Google Shape;650;p43"/>
          <p:cNvSpPr txBox="1">
            <a:spLocks noGrp="1"/>
          </p:cNvSpPr>
          <p:nvPr>
            <p:ph type="body" idx="1"/>
          </p:nvPr>
        </p:nvSpPr>
        <p:spPr>
          <a:xfrm>
            <a:off x="677334" y="1208494"/>
            <a:ext cx="8596668" cy="4832868"/>
          </a:xfrm>
          <a:prstGeom prst="rect">
            <a:avLst/>
          </a:prstGeom>
          <a:noFill/>
          <a:ln>
            <a:noFill/>
          </a:ln>
        </p:spPr>
        <p:txBody>
          <a:bodyPr spcFirstLastPara="1" wrap="square" lIns="91425" tIns="45700" rIns="91425" bIns="45700" anchor="t" anchorCtr="0">
            <a:normAutofit lnSpcReduction="10000"/>
          </a:bodyPr>
          <a:lstStyle/>
          <a:p>
            <a:pPr marL="342900" lvl="0" indent="-342900" algn="l" rtl="0">
              <a:spcBef>
                <a:spcPts val="0"/>
              </a:spcBef>
              <a:spcAft>
                <a:spcPts val="0"/>
              </a:spcAft>
              <a:buSzPts val="1440"/>
              <a:buChar char="►"/>
            </a:pPr>
            <a:r>
              <a:rPr lang="fr-FR" dirty="0"/>
              <a:t>Passer de l’exploitation forestière à l’entretien de la forêt</a:t>
            </a:r>
            <a:endParaRPr dirty="0"/>
          </a:p>
          <a:p>
            <a:pPr marL="342900" lvl="0" indent="-342900" algn="l" rtl="0">
              <a:spcBef>
                <a:spcPts val="1000"/>
              </a:spcBef>
              <a:spcAft>
                <a:spcPts val="0"/>
              </a:spcAft>
              <a:buSzPts val="1440"/>
              <a:buChar char="►"/>
            </a:pPr>
            <a:r>
              <a:rPr lang="fr-FR" dirty="0"/>
              <a:t>Respect des paysages et du rôle social de la forêt</a:t>
            </a:r>
            <a:endParaRPr dirty="0"/>
          </a:p>
          <a:p>
            <a:pPr marL="342900" lvl="0" indent="-342900" algn="l" rtl="0">
              <a:spcBef>
                <a:spcPts val="1000"/>
              </a:spcBef>
              <a:spcAft>
                <a:spcPts val="0"/>
              </a:spcAft>
              <a:buSzPts val="1440"/>
              <a:buChar char="►"/>
            </a:pPr>
            <a:r>
              <a:rPr lang="fr-FR" dirty="0"/>
              <a:t>Gestion en futaie irrégulière stricte (limiter les prélèvements à 15 à 25 % tous les 4 à 12 ans, recommandation Pro Silva France) </a:t>
            </a:r>
            <a:endParaRPr dirty="0"/>
          </a:p>
          <a:p>
            <a:pPr marL="342900" lvl="0" indent="-342900" algn="l" rtl="0">
              <a:spcBef>
                <a:spcPts val="1000"/>
              </a:spcBef>
              <a:spcAft>
                <a:spcPts val="0"/>
              </a:spcAft>
              <a:buSzPts val="1440"/>
              <a:buChar char="►"/>
            </a:pPr>
            <a:r>
              <a:rPr lang="fr-FR" dirty="0"/>
              <a:t>Prise en compte de la biodiversité dans la gestion forestière</a:t>
            </a:r>
            <a:endParaRPr dirty="0"/>
          </a:p>
          <a:p>
            <a:pPr marL="342900" lvl="0" indent="-342900" algn="l" rtl="0">
              <a:spcBef>
                <a:spcPts val="1000"/>
              </a:spcBef>
              <a:spcAft>
                <a:spcPts val="0"/>
              </a:spcAft>
              <a:buSzPts val="1440"/>
              <a:buChar char="►"/>
            </a:pPr>
            <a:r>
              <a:rPr lang="fr-FR" dirty="0"/>
              <a:t>Association des citoyens aux décisions</a:t>
            </a:r>
            <a:endParaRPr dirty="0"/>
          </a:p>
          <a:p>
            <a:pPr marL="342900" lvl="0" indent="-342900" algn="l" rtl="0">
              <a:spcBef>
                <a:spcPts val="1000"/>
              </a:spcBef>
              <a:spcAft>
                <a:spcPts val="0"/>
              </a:spcAft>
              <a:buSzPts val="1440"/>
              <a:buChar char="►"/>
            </a:pPr>
            <a:r>
              <a:rPr lang="fr-FR" dirty="0"/>
              <a:t>Association des citoyens au martelage</a:t>
            </a:r>
            <a:endParaRPr dirty="0"/>
          </a:p>
          <a:p>
            <a:pPr marL="342900" lvl="0" indent="-342900" algn="l" rtl="0">
              <a:spcBef>
                <a:spcPts val="1000"/>
              </a:spcBef>
              <a:spcAft>
                <a:spcPts val="0"/>
              </a:spcAft>
              <a:buSzPts val="1440"/>
              <a:buChar char="►"/>
            </a:pPr>
            <a:r>
              <a:rPr lang="fr-FR" dirty="0"/>
              <a:t>Traitement différencié des lisières</a:t>
            </a:r>
            <a:endParaRPr dirty="0"/>
          </a:p>
          <a:p>
            <a:pPr marL="342900" lvl="0" indent="-342900" algn="l" rtl="0">
              <a:spcBef>
                <a:spcPts val="1000"/>
              </a:spcBef>
              <a:spcAft>
                <a:spcPts val="0"/>
              </a:spcAft>
              <a:buSzPts val="1440"/>
              <a:buChar char="►"/>
            </a:pPr>
            <a:r>
              <a:rPr lang="fr-FR" dirty="0"/>
              <a:t>Mise en place d’une trame de vieux bois et d’ilots de vieillissement</a:t>
            </a:r>
            <a:endParaRPr dirty="0"/>
          </a:p>
          <a:p>
            <a:pPr marL="342900" lvl="0" indent="-342900" algn="l" rtl="0">
              <a:spcBef>
                <a:spcPts val="1000"/>
              </a:spcBef>
              <a:spcAft>
                <a:spcPts val="0"/>
              </a:spcAft>
              <a:buSzPts val="1440"/>
              <a:buChar char="►"/>
            </a:pPr>
            <a:r>
              <a:rPr lang="fr-FR" dirty="0"/>
              <a:t>Pas de coupes pendant les périodes de nidification et de reproduction du chevreuil</a:t>
            </a:r>
          </a:p>
          <a:p>
            <a:pPr marL="342900" lvl="0" indent="-342900" algn="l" rtl="0">
              <a:spcBef>
                <a:spcPts val="1000"/>
              </a:spcBef>
              <a:spcAft>
                <a:spcPts val="0"/>
              </a:spcAft>
              <a:buSzPts val="1440"/>
              <a:buChar char="►"/>
            </a:pPr>
            <a:r>
              <a:rPr lang="fr-FR" dirty="0"/>
              <a:t>Les ilots de senescence c'est la libre évolution</a:t>
            </a:r>
          </a:p>
          <a:p>
            <a:pPr marL="342900" lvl="0" indent="-342900" algn="l" rtl="0">
              <a:spcBef>
                <a:spcPts val="1000"/>
              </a:spcBef>
              <a:spcAft>
                <a:spcPts val="0"/>
              </a:spcAft>
              <a:buSzPts val="1440"/>
              <a:buChar char="►"/>
            </a:pPr>
            <a:r>
              <a:rPr lang="fr-FR" dirty="0"/>
              <a:t>Les ilots de vieillissement c'est plutôt laisser la forêt évoluer plus longtemps (couper les chênes à 260- 360 ans plutôt que 130-180 ans)</a:t>
            </a:r>
          </a:p>
          <a:p>
            <a:pPr marL="342900" lvl="0" indent="-342900" algn="l" rtl="0">
              <a:spcBef>
                <a:spcPts val="1000"/>
              </a:spcBef>
              <a:spcAft>
                <a:spcPts val="0"/>
              </a:spcAft>
              <a:buSzPts val="1440"/>
              <a:buChar char="►"/>
            </a:pPr>
            <a:endParaRPr dirty="0"/>
          </a:p>
          <a:p>
            <a:pPr marL="342900" lvl="0" indent="-251459" algn="l" rtl="0">
              <a:spcBef>
                <a:spcPts val="1000"/>
              </a:spcBef>
              <a:spcAft>
                <a:spcPts val="0"/>
              </a:spcAft>
              <a:buSzPts val="1440"/>
              <a:buNone/>
            </a:pPr>
            <a:endParaRPr dirty="0"/>
          </a:p>
        </p:txBody>
      </p:sp>
      <p:sp>
        <p:nvSpPr>
          <p:cNvPr id="651" name="Google Shape;651;p43"/>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50</a:t>
            </a:fld>
            <a:endParaRPr/>
          </a:p>
        </p:txBody>
      </p:sp>
      <p:sp>
        <p:nvSpPr>
          <p:cNvPr id="652" name="Google Shape;652;p43"/>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FR" dirty="0"/>
              <a:t>Conférence Crosne mai 2022</a:t>
            </a:r>
            <a:endParaRPr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Discussion</a:t>
            </a:r>
          </a:p>
        </p:txBody>
      </p:sp>
      <p:sp>
        <p:nvSpPr>
          <p:cNvPr id="3" name="Espace réservé du texte 2"/>
          <p:cNvSpPr>
            <a:spLocks noGrp="1"/>
          </p:cNvSpPr>
          <p:nvPr>
            <p:ph type="body" idx="1"/>
          </p:nvPr>
        </p:nvSpPr>
        <p:spPr/>
        <p:txBody>
          <a:bodyPr/>
          <a:lstStyle/>
          <a:p>
            <a:r>
              <a:rPr lang="fr-FR" dirty="0"/>
              <a:t>Votre perception ?</a:t>
            </a:r>
          </a:p>
          <a:p>
            <a:r>
              <a:rPr lang="fr-FR" dirty="0"/>
              <a:t>Vos attentes ?</a:t>
            </a:r>
          </a:p>
        </p:txBody>
      </p:sp>
      <p:sp>
        <p:nvSpPr>
          <p:cNvPr id="4" name="Espace réservé du pied de page 3"/>
          <p:cNvSpPr>
            <a:spLocks noGrp="1"/>
          </p:cNvSpPr>
          <p:nvPr>
            <p:ph type="ftr" idx="11"/>
          </p:nvPr>
        </p:nvSpPr>
        <p:spPr/>
        <p:txBody>
          <a:bodyPr/>
          <a:lstStyle/>
          <a:p>
            <a:r>
              <a:rPr lang="fr-FR"/>
              <a:t>Conférence Crosne mai 2022</a:t>
            </a:r>
          </a:p>
        </p:txBody>
      </p:sp>
      <p:sp>
        <p:nvSpPr>
          <p:cNvPr id="5" name="Espace réservé du numéro de diapositive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51</a:t>
            </a:fld>
            <a:endParaRPr lang="fr-FR"/>
          </a:p>
        </p:txBody>
      </p:sp>
      <p:pic>
        <p:nvPicPr>
          <p:cNvPr id="6" name="Google Shape;667;p45">
            <a:extLst>
              <a:ext uri="{FF2B5EF4-FFF2-40B4-BE49-F238E27FC236}">
                <a16:creationId xmlns:a16="http://schemas.microsoft.com/office/drawing/2014/main" id="{948030DE-117C-4BD5-8A65-52D0A252AC9E}"/>
              </a:ext>
            </a:extLst>
          </p:cNvPr>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8295234" y="3741178"/>
            <a:ext cx="3653518" cy="2141862"/>
          </a:xfrm>
          <a:prstGeom prst="rect">
            <a:avLst/>
          </a:prstGeom>
          <a:noFill/>
          <a:ln>
            <a:noFill/>
          </a:ln>
        </p:spPr>
      </p:pic>
      <p:pic>
        <p:nvPicPr>
          <p:cNvPr id="8" name="Image 7">
            <a:extLst>
              <a:ext uri="{FF2B5EF4-FFF2-40B4-BE49-F238E27FC236}">
                <a16:creationId xmlns:a16="http://schemas.microsoft.com/office/drawing/2014/main" id="{C5B8005E-023A-4DD4-B675-8657D0F01D0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80214" y="3741178"/>
            <a:ext cx="3807755" cy="2141862"/>
          </a:xfrm>
          <a:prstGeom prst="rect">
            <a:avLst/>
          </a:prstGeom>
        </p:spPr>
      </p:pic>
      <p:pic>
        <p:nvPicPr>
          <p:cNvPr id="10" name="Image 9">
            <a:extLst>
              <a:ext uri="{FF2B5EF4-FFF2-40B4-BE49-F238E27FC236}">
                <a16:creationId xmlns:a16="http://schemas.microsoft.com/office/drawing/2014/main" id="{865A5D89-4903-40EC-BD2C-82BC884DF5D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251239" y="3725694"/>
            <a:ext cx="3853200" cy="2167425"/>
          </a:xfrm>
          <a:prstGeom prst="rect">
            <a:avLst/>
          </a:prstGeom>
        </p:spPr>
      </p:pic>
    </p:spTree>
    <p:extLst>
      <p:ext uri="{BB962C8B-B14F-4D97-AF65-F5344CB8AC3E}">
        <p14:creationId xmlns:p14="http://schemas.microsoft.com/office/powerpoint/2010/main" val="31815208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77334" y="609600"/>
            <a:ext cx="8596668" cy="631371"/>
          </a:xfrm>
        </p:spPr>
        <p:txBody>
          <a:bodyPr>
            <a:normAutofit fontScale="90000"/>
          </a:bodyPr>
          <a:lstStyle/>
          <a:p>
            <a:r>
              <a:rPr lang="fr-FR" dirty="0"/>
              <a:t>Questions posées par les participants à l’ONF</a:t>
            </a:r>
          </a:p>
        </p:txBody>
      </p:sp>
      <p:sp>
        <p:nvSpPr>
          <p:cNvPr id="3" name="Espace réservé du texte 2"/>
          <p:cNvSpPr>
            <a:spLocks noGrp="1"/>
          </p:cNvSpPr>
          <p:nvPr>
            <p:ph type="body" idx="1"/>
          </p:nvPr>
        </p:nvSpPr>
        <p:spPr>
          <a:xfrm>
            <a:off x="677334" y="1240971"/>
            <a:ext cx="8596668" cy="3940419"/>
          </a:xfrm>
        </p:spPr>
        <p:txBody>
          <a:bodyPr>
            <a:noAutofit/>
          </a:bodyPr>
          <a:lstStyle/>
          <a:p>
            <a:r>
              <a:rPr lang="fr-FR" b="1" dirty="0"/>
              <a:t>Question : Ne pourrait-on pas laisser les forêts vieillir naturellement ?</a:t>
            </a:r>
          </a:p>
          <a:p>
            <a:pPr marL="137160" indent="0">
              <a:buNone/>
            </a:pPr>
            <a:r>
              <a:rPr lang="fr-FR" b="1" dirty="0"/>
              <a:t>Réponse de l’ONF :</a:t>
            </a:r>
          </a:p>
          <a:p>
            <a:pPr marL="137160" indent="0">
              <a:buNone/>
            </a:pPr>
            <a:r>
              <a:rPr lang="fr-FR" dirty="0"/>
              <a:t>A ce jour toutes les forêts françaises sont anthropiques, il n’y a pas de forêt naturelle.  Si nous souhaitions y parvenir il faudrait entre 700 ans et 1000 ans afin que toute trace d’intervention humaine, notamment la mort des arbres plantés.</a:t>
            </a:r>
          </a:p>
          <a:p>
            <a:pPr marL="137160" indent="0">
              <a:buNone/>
            </a:pPr>
            <a:r>
              <a:rPr lang="fr-FR" dirty="0"/>
              <a:t>Il n’y aurait plus d’approvisionnement de la filière bois qui offre 400 000 emplois</a:t>
            </a:r>
          </a:p>
          <a:p>
            <a:pPr marL="137160" indent="0">
              <a:buNone/>
            </a:pPr>
            <a:r>
              <a:rPr lang="fr-FR" dirty="0"/>
              <a:t>Les forêts ne seraient plus accessibles au public.</a:t>
            </a:r>
          </a:p>
          <a:p>
            <a:pPr marL="137160" indent="0">
              <a:buNone/>
            </a:pPr>
            <a:r>
              <a:rPr lang="fr-FR" dirty="0"/>
              <a:t>Il y aurait un appauvrissement de la biodiversité.</a:t>
            </a:r>
          </a:p>
          <a:p>
            <a:endParaRPr lang="fr-FR" dirty="0"/>
          </a:p>
        </p:txBody>
      </p:sp>
      <p:sp>
        <p:nvSpPr>
          <p:cNvPr id="4" name="Espace réservé du pied de page 3"/>
          <p:cNvSpPr>
            <a:spLocks noGrp="1"/>
          </p:cNvSpPr>
          <p:nvPr>
            <p:ph type="ftr" idx="11"/>
          </p:nvPr>
        </p:nvSpPr>
        <p:spPr/>
        <p:txBody>
          <a:bodyPr/>
          <a:lstStyle/>
          <a:p>
            <a:r>
              <a:rPr lang="fr-FR" dirty="0"/>
              <a:t>Conférence Crosne mai 2022</a:t>
            </a:r>
          </a:p>
        </p:txBody>
      </p:sp>
      <p:sp>
        <p:nvSpPr>
          <p:cNvPr id="5" name="Espace réservé du numéro de diapositive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52</a:t>
            </a:fld>
            <a:endParaRPr lang="fr-FR"/>
          </a:p>
        </p:txBody>
      </p:sp>
      <p:pic>
        <p:nvPicPr>
          <p:cNvPr id="6" name="Google Shape;667;p45">
            <a:extLst>
              <a:ext uri="{FF2B5EF4-FFF2-40B4-BE49-F238E27FC236}">
                <a16:creationId xmlns:a16="http://schemas.microsoft.com/office/drawing/2014/main" id="{948030DE-117C-4BD5-8A65-52D0A252AC9E}"/>
              </a:ext>
            </a:extLst>
          </p:cNvPr>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3987377" y="5597593"/>
            <a:ext cx="3653518" cy="2141862"/>
          </a:xfrm>
          <a:prstGeom prst="rect">
            <a:avLst/>
          </a:prstGeom>
          <a:noFill/>
          <a:ln>
            <a:noFill/>
          </a:ln>
        </p:spPr>
      </p:pic>
      <p:pic>
        <p:nvPicPr>
          <p:cNvPr id="8" name="Image 7">
            <a:extLst>
              <a:ext uri="{FF2B5EF4-FFF2-40B4-BE49-F238E27FC236}">
                <a16:creationId xmlns:a16="http://schemas.microsoft.com/office/drawing/2014/main" id="{C5B8005E-023A-4DD4-B675-8657D0F01D0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344949" y="939245"/>
            <a:ext cx="3807755" cy="2141862"/>
          </a:xfrm>
          <a:prstGeom prst="rect">
            <a:avLst/>
          </a:prstGeom>
        </p:spPr>
      </p:pic>
      <p:pic>
        <p:nvPicPr>
          <p:cNvPr id="10" name="Image 9">
            <a:extLst>
              <a:ext uri="{FF2B5EF4-FFF2-40B4-BE49-F238E27FC236}">
                <a16:creationId xmlns:a16="http://schemas.microsoft.com/office/drawing/2014/main" id="{865A5D89-4903-40EC-BD2C-82BC884DF5D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087218" y="3429000"/>
            <a:ext cx="3853200" cy="2167425"/>
          </a:xfrm>
          <a:prstGeom prst="rect">
            <a:avLst/>
          </a:prstGeom>
        </p:spPr>
      </p:pic>
    </p:spTree>
    <p:extLst>
      <p:ext uri="{BB962C8B-B14F-4D97-AF65-F5344CB8AC3E}">
        <p14:creationId xmlns:p14="http://schemas.microsoft.com/office/powerpoint/2010/main" val="2063769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7F3FD6-F573-37FD-A09C-C4C8954E7D03}"/>
              </a:ext>
            </a:extLst>
          </p:cNvPr>
          <p:cNvSpPr>
            <a:spLocks noGrp="1"/>
          </p:cNvSpPr>
          <p:nvPr>
            <p:ph type="title"/>
          </p:nvPr>
        </p:nvSpPr>
        <p:spPr>
          <a:xfrm>
            <a:off x="776176" y="451513"/>
            <a:ext cx="8497825" cy="728702"/>
          </a:xfrm>
        </p:spPr>
        <p:txBody>
          <a:bodyPr>
            <a:normAutofit fontScale="90000"/>
          </a:bodyPr>
          <a:lstStyle/>
          <a:p>
            <a:r>
              <a:rPr lang="fr-FR" dirty="0"/>
              <a:t>Questions par les participants à l’ONF(suite)</a:t>
            </a:r>
          </a:p>
        </p:txBody>
      </p:sp>
      <p:sp>
        <p:nvSpPr>
          <p:cNvPr id="3" name="Espace réservé du texte 2">
            <a:extLst>
              <a:ext uri="{FF2B5EF4-FFF2-40B4-BE49-F238E27FC236}">
                <a16:creationId xmlns:a16="http://schemas.microsoft.com/office/drawing/2014/main" id="{3F243C8B-84DF-6A01-3695-640F50D2469B}"/>
              </a:ext>
            </a:extLst>
          </p:cNvPr>
          <p:cNvSpPr>
            <a:spLocks noGrp="1"/>
          </p:cNvSpPr>
          <p:nvPr>
            <p:ph type="body" idx="1"/>
          </p:nvPr>
        </p:nvSpPr>
        <p:spPr>
          <a:xfrm>
            <a:off x="677333" y="1288720"/>
            <a:ext cx="8596668" cy="3880773"/>
          </a:xfrm>
        </p:spPr>
        <p:txBody>
          <a:bodyPr>
            <a:normAutofit fontScale="25000" lnSpcReduction="20000"/>
          </a:bodyPr>
          <a:lstStyle/>
          <a:p>
            <a:r>
              <a:rPr lang="fr-FR" sz="7200" dirty="0"/>
              <a:t>Question : La coupe en futaies irrégulières donne parfois le sentiment visuel d’un dépeuplement massif des arbres.</a:t>
            </a:r>
          </a:p>
          <a:p>
            <a:pPr marL="137160" indent="0">
              <a:lnSpc>
                <a:spcPct val="120000"/>
              </a:lnSpc>
              <a:buNone/>
            </a:pPr>
            <a:r>
              <a:rPr lang="fr-FR" sz="7200" b="1" dirty="0"/>
              <a:t>Réponse de l’ONF :</a:t>
            </a:r>
          </a:p>
          <a:p>
            <a:pPr marL="137160" indent="0">
              <a:lnSpc>
                <a:spcPct val="120000"/>
              </a:lnSpc>
              <a:buNone/>
            </a:pPr>
            <a:r>
              <a:rPr lang="fr-FR" sz="7200" dirty="0"/>
              <a:t>Cette perception correspond à une réalité. Nous ne sommes pas sur un même pas de temps. A l’échelle d’une vie humaine, une coupe d’arbre peut paraitre excessive, mais pour les arbres qui vivent plusieurs centaines d’année, cet aspect revêt peu d’importance.</a:t>
            </a:r>
          </a:p>
          <a:p>
            <a:pPr marL="137160" indent="0">
              <a:lnSpc>
                <a:spcPct val="120000"/>
              </a:lnSpc>
              <a:buNone/>
            </a:pPr>
            <a:r>
              <a:rPr lang="fr-FR" sz="7200" dirty="0"/>
              <a:t>En outre, forêt de Sénart, nous avons une réflexion sur le choix des arbres à couper et nous ne vendons pas des parcelles, nous déléguons la coupe à des entreprise que nous contrôlons.</a:t>
            </a:r>
          </a:p>
          <a:p>
            <a:pPr marL="137160" indent="0">
              <a:lnSpc>
                <a:spcPct val="120000"/>
              </a:lnSpc>
              <a:buNone/>
            </a:pPr>
            <a:r>
              <a:rPr lang="fr-FR" sz="7200" b="1" dirty="0"/>
              <a:t> </a:t>
            </a:r>
          </a:p>
          <a:p>
            <a:endParaRPr lang="fr-FR" dirty="0"/>
          </a:p>
        </p:txBody>
      </p:sp>
      <p:sp>
        <p:nvSpPr>
          <p:cNvPr id="4" name="Espace réservé du pied de page 3">
            <a:extLst>
              <a:ext uri="{FF2B5EF4-FFF2-40B4-BE49-F238E27FC236}">
                <a16:creationId xmlns:a16="http://schemas.microsoft.com/office/drawing/2014/main" id="{18CA9B74-A050-3FC3-C8F3-795A35AE8A1F}"/>
              </a:ext>
            </a:extLst>
          </p:cNvPr>
          <p:cNvSpPr>
            <a:spLocks noGrp="1"/>
          </p:cNvSpPr>
          <p:nvPr>
            <p:ph type="ftr" idx="11"/>
          </p:nvPr>
        </p:nvSpPr>
        <p:spPr/>
        <p:txBody>
          <a:bodyPr/>
          <a:lstStyle/>
          <a:p>
            <a:r>
              <a:rPr lang="fr-FR"/>
              <a:t>Conférence Crosne mai 2022</a:t>
            </a:r>
          </a:p>
        </p:txBody>
      </p:sp>
      <p:sp>
        <p:nvSpPr>
          <p:cNvPr id="5" name="Espace réservé du numéro de diapositive 4">
            <a:extLst>
              <a:ext uri="{FF2B5EF4-FFF2-40B4-BE49-F238E27FC236}">
                <a16:creationId xmlns:a16="http://schemas.microsoft.com/office/drawing/2014/main" id="{59872B28-0A6B-7DD7-9E73-6971BBBACAF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53</a:t>
            </a:fld>
            <a:endParaRPr lang="fr-FR"/>
          </a:p>
        </p:txBody>
      </p:sp>
    </p:spTree>
    <p:extLst>
      <p:ext uri="{BB962C8B-B14F-4D97-AF65-F5344CB8AC3E}">
        <p14:creationId xmlns:p14="http://schemas.microsoft.com/office/powerpoint/2010/main" val="10001687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F64130-3971-2E82-4FB5-050EEE751606}"/>
              </a:ext>
            </a:extLst>
          </p:cNvPr>
          <p:cNvSpPr>
            <a:spLocks noGrp="1"/>
          </p:cNvSpPr>
          <p:nvPr>
            <p:ph type="title"/>
          </p:nvPr>
        </p:nvSpPr>
        <p:spPr>
          <a:xfrm>
            <a:off x="677334" y="609600"/>
            <a:ext cx="8596668" cy="634409"/>
          </a:xfrm>
        </p:spPr>
        <p:txBody>
          <a:bodyPr>
            <a:normAutofit fontScale="90000"/>
          </a:bodyPr>
          <a:lstStyle/>
          <a:p>
            <a:r>
              <a:rPr lang="fr-FR" dirty="0"/>
              <a:t>Questions par les participants à l’ONF(suite)</a:t>
            </a:r>
          </a:p>
        </p:txBody>
      </p:sp>
      <p:sp>
        <p:nvSpPr>
          <p:cNvPr id="3" name="Espace réservé du texte 2">
            <a:extLst>
              <a:ext uri="{FF2B5EF4-FFF2-40B4-BE49-F238E27FC236}">
                <a16:creationId xmlns:a16="http://schemas.microsoft.com/office/drawing/2014/main" id="{5AD03F7E-8B5C-7734-5693-63D033A99C3E}"/>
              </a:ext>
            </a:extLst>
          </p:cNvPr>
          <p:cNvSpPr>
            <a:spLocks noGrp="1"/>
          </p:cNvSpPr>
          <p:nvPr>
            <p:ph type="body" idx="1"/>
          </p:nvPr>
        </p:nvSpPr>
        <p:spPr>
          <a:xfrm>
            <a:off x="677334" y="1244009"/>
            <a:ext cx="8596668" cy="4797353"/>
          </a:xfrm>
        </p:spPr>
        <p:txBody>
          <a:bodyPr>
            <a:normAutofit fontScale="25000" lnSpcReduction="20000"/>
          </a:bodyPr>
          <a:lstStyle/>
          <a:p>
            <a:pPr marL="457200" marR="0" lvl="0" indent="-320040" algn="l" defTabSz="914400" rtl="0" eaLnBrk="1" fontAlgn="auto" latinLnBrk="0" hangingPunct="1">
              <a:lnSpc>
                <a:spcPct val="100000"/>
              </a:lnSpc>
              <a:spcBef>
                <a:spcPts val="1000"/>
              </a:spcBef>
              <a:spcAft>
                <a:spcPts val="0"/>
              </a:spcAft>
              <a:buClr>
                <a:srgbClr val="90C226"/>
              </a:buClr>
              <a:buSzPts val="1440"/>
              <a:buFont typeface="Noto Sans Symbols"/>
              <a:buChar char="►"/>
              <a:tabLst/>
              <a:defRPr/>
            </a:pPr>
            <a:r>
              <a:rPr kumimoji="0" lang="fr-FR" sz="7200" b="1" i="0" u="none" strike="noStrike" kern="0" cap="none" spc="0" normalizeH="0" baseline="0" noProof="0" dirty="0">
                <a:ln>
                  <a:noFill/>
                </a:ln>
                <a:solidFill>
                  <a:srgbClr val="3F3F3F"/>
                </a:solidFill>
                <a:effectLst/>
                <a:uLnTx/>
                <a:uFillTx/>
                <a:latin typeface="Trebuchet MS"/>
                <a:sym typeface="Trebuchet MS"/>
              </a:rPr>
              <a:t>Question : Nous constatons des dégâts dans les chemins fait par les engins.</a:t>
            </a:r>
          </a:p>
          <a:p>
            <a:pPr marL="137160" lvl="0" indent="0" defTabSz="914400" eaLnBrk="1" fontAlgn="auto" latinLnBrk="0" hangingPunct="1">
              <a:lnSpc>
                <a:spcPct val="120000"/>
              </a:lnSpc>
              <a:buNone/>
              <a:tabLst/>
              <a:defRPr/>
            </a:pPr>
            <a:r>
              <a:rPr lang="fr-FR" sz="7200" b="1" dirty="0"/>
              <a:t>Réponse de l’ONF : </a:t>
            </a:r>
            <a:r>
              <a:rPr lang="fr-FR" sz="7200" dirty="0"/>
              <a:t>C’est exact, le prélèvement des grumes abattues nécessite des engins spécifiques, c’est pourquoi nous délimitons des layons qui limitent l’accès des engins et permettent un accès aux parcelles pour ramasser les arbres abattus, pour éviter de rouler partout dans les parcelles et martyriser les sols.</a:t>
            </a:r>
          </a:p>
          <a:p>
            <a:pPr marL="137160" lvl="0" indent="0" defTabSz="914400" eaLnBrk="1" fontAlgn="auto" latinLnBrk="0" hangingPunct="1">
              <a:lnSpc>
                <a:spcPct val="120000"/>
              </a:lnSpc>
              <a:buNone/>
              <a:tabLst/>
              <a:defRPr/>
            </a:pPr>
            <a:r>
              <a:rPr lang="fr-FR" sz="7200" dirty="0"/>
              <a:t> </a:t>
            </a:r>
          </a:p>
          <a:p>
            <a:pPr marL="457200" marR="0" lvl="0" indent="-320040" algn="l" defTabSz="914400" rtl="0" eaLnBrk="1" fontAlgn="auto" latinLnBrk="0" hangingPunct="1">
              <a:lnSpc>
                <a:spcPct val="100000"/>
              </a:lnSpc>
              <a:spcBef>
                <a:spcPts val="1000"/>
              </a:spcBef>
              <a:spcAft>
                <a:spcPts val="0"/>
              </a:spcAft>
              <a:buClr>
                <a:srgbClr val="90C226"/>
              </a:buClr>
              <a:buSzPts val="1440"/>
              <a:buFont typeface="Noto Sans Symbols"/>
              <a:buChar char="►"/>
              <a:tabLst/>
              <a:defRPr/>
            </a:pPr>
            <a:r>
              <a:rPr kumimoji="0" lang="fr-FR" sz="7200" b="1" i="0" u="none" strike="noStrike" kern="0" cap="none" spc="0" normalizeH="0" baseline="0" noProof="0" dirty="0">
                <a:ln>
                  <a:noFill/>
                </a:ln>
                <a:solidFill>
                  <a:srgbClr val="3F3F3F"/>
                </a:solidFill>
                <a:effectLst/>
                <a:uLnTx/>
                <a:uFillTx/>
                <a:latin typeface="Trebuchet MS"/>
                <a:sym typeface="Trebuchet MS"/>
              </a:rPr>
              <a:t>Question : Quid de l’enterrement des lignes à haute tension.</a:t>
            </a:r>
          </a:p>
          <a:p>
            <a:pPr marL="137160" indent="0">
              <a:lnSpc>
                <a:spcPct val="120000"/>
              </a:lnSpc>
              <a:buNone/>
              <a:defRPr/>
            </a:pPr>
            <a:r>
              <a:rPr lang="fr-FR" sz="7200" b="1" dirty="0"/>
              <a:t>Réponse de l’ONF : </a:t>
            </a:r>
            <a:r>
              <a:rPr lang="fr-FR" sz="7200" dirty="0"/>
              <a:t>Nous n’avons pas la maitrise de ce sujet et je ne pense pas qu’il soit possible d’enterrer des lignes dans une forêt de protection.</a:t>
            </a:r>
          </a:p>
          <a:p>
            <a:pPr marL="137160" indent="0">
              <a:lnSpc>
                <a:spcPct val="120000"/>
              </a:lnSpc>
              <a:buNone/>
              <a:defRPr/>
            </a:pPr>
            <a:r>
              <a:rPr lang="fr-FR" sz="7200" dirty="0"/>
              <a:t> </a:t>
            </a:r>
          </a:p>
          <a:p>
            <a:endParaRPr lang="fr-FR" dirty="0"/>
          </a:p>
        </p:txBody>
      </p:sp>
      <p:sp>
        <p:nvSpPr>
          <p:cNvPr id="4" name="Espace réservé du pied de page 3">
            <a:extLst>
              <a:ext uri="{FF2B5EF4-FFF2-40B4-BE49-F238E27FC236}">
                <a16:creationId xmlns:a16="http://schemas.microsoft.com/office/drawing/2014/main" id="{E15C0CB5-D8CF-31DA-DD46-A772D4C7DAD2}"/>
              </a:ext>
            </a:extLst>
          </p:cNvPr>
          <p:cNvSpPr>
            <a:spLocks noGrp="1"/>
          </p:cNvSpPr>
          <p:nvPr>
            <p:ph type="ftr" idx="11"/>
          </p:nvPr>
        </p:nvSpPr>
        <p:spPr/>
        <p:txBody>
          <a:bodyPr/>
          <a:lstStyle/>
          <a:p>
            <a:r>
              <a:rPr lang="fr-FR"/>
              <a:t>Conférence Crosne mai 2022</a:t>
            </a:r>
          </a:p>
        </p:txBody>
      </p:sp>
      <p:sp>
        <p:nvSpPr>
          <p:cNvPr id="5" name="Espace réservé du numéro de diapositive 4">
            <a:extLst>
              <a:ext uri="{FF2B5EF4-FFF2-40B4-BE49-F238E27FC236}">
                <a16:creationId xmlns:a16="http://schemas.microsoft.com/office/drawing/2014/main" id="{51671537-B2CF-147B-8953-A0B4F3C5FB0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54</a:t>
            </a:fld>
            <a:endParaRPr lang="fr-FR"/>
          </a:p>
        </p:txBody>
      </p:sp>
    </p:spTree>
    <p:extLst>
      <p:ext uri="{BB962C8B-B14F-4D97-AF65-F5344CB8AC3E}">
        <p14:creationId xmlns:p14="http://schemas.microsoft.com/office/powerpoint/2010/main" val="31812743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8CA69ED-093A-A5C5-D3E9-5C9FAEF4FE9E}"/>
              </a:ext>
            </a:extLst>
          </p:cNvPr>
          <p:cNvSpPr>
            <a:spLocks noGrp="1"/>
          </p:cNvSpPr>
          <p:nvPr>
            <p:ph type="title"/>
          </p:nvPr>
        </p:nvSpPr>
        <p:spPr>
          <a:xfrm>
            <a:off x="677334" y="609600"/>
            <a:ext cx="8596668" cy="623777"/>
          </a:xfrm>
        </p:spPr>
        <p:txBody>
          <a:bodyPr>
            <a:normAutofit fontScale="90000"/>
          </a:bodyPr>
          <a:lstStyle/>
          <a:p>
            <a:r>
              <a:rPr lang="fr-FR" dirty="0"/>
              <a:t>Questions par les participants à l’ONF(suite)</a:t>
            </a:r>
          </a:p>
        </p:txBody>
      </p:sp>
      <p:sp>
        <p:nvSpPr>
          <p:cNvPr id="3" name="Espace réservé du texte 2">
            <a:extLst>
              <a:ext uri="{FF2B5EF4-FFF2-40B4-BE49-F238E27FC236}">
                <a16:creationId xmlns:a16="http://schemas.microsoft.com/office/drawing/2014/main" id="{4AC3A616-43FD-58B5-AE45-81BC682DF726}"/>
              </a:ext>
            </a:extLst>
          </p:cNvPr>
          <p:cNvSpPr>
            <a:spLocks noGrp="1"/>
          </p:cNvSpPr>
          <p:nvPr>
            <p:ph type="body" idx="1"/>
          </p:nvPr>
        </p:nvSpPr>
        <p:spPr>
          <a:xfrm>
            <a:off x="677334" y="1352514"/>
            <a:ext cx="9327903" cy="4688848"/>
          </a:xfrm>
        </p:spPr>
        <p:txBody>
          <a:bodyPr>
            <a:normAutofit fontScale="70000" lnSpcReduction="20000"/>
          </a:bodyPr>
          <a:lstStyle/>
          <a:p>
            <a:r>
              <a:rPr lang="fr-FR" sz="2300" b="1" dirty="0"/>
              <a:t>Question : Quid des dépôts sauvages ?</a:t>
            </a:r>
          </a:p>
          <a:p>
            <a:pPr marL="137160" indent="0">
              <a:lnSpc>
                <a:spcPct val="110000"/>
              </a:lnSpc>
              <a:buNone/>
              <a:defRPr/>
            </a:pPr>
            <a:r>
              <a:rPr lang="fr-FR" sz="2300" b="1" dirty="0"/>
              <a:t>Réponse de l’ONF : </a:t>
            </a:r>
            <a:r>
              <a:rPr lang="fr-FR" sz="2300" dirty="0"/>
              <a:t>Nous organisons des collectes régulières et posons des appareils photo pour identifier les contrevenants, que nous communiquons à la DRIAAF. Pour pouvez signaler le dépôt en laissant un message sur le site </a:t>
            </a:r>
            <a:r>
              <a:rPr lang="fr-FR" sz="2300" dirty="0" err="1"/>
              <a:t>facebook</a:t>
            </a:r>
            <a:r>
              <a:rPr lang="fr-FR" sz="2300" dirty="0"/>
              <a:t>. </a:t>
            </a:r>
            <a:r>
              <a:rPr kumimoji="0" lang="fr-FR" altLang="fr-FR" sz="2400" b="0" i="0" u="none" strike="noStrike" cap="none" normalizeH="0" baseline="0" dirty="0">
                <a:ln>
                  <a:noFill/>
                </a:ln>
                <a:solidFill>
                  <a:srgbClr val="000000"/>
                </a:solidFill>
                <a:effectLst/>
                <a:latin typeface="Arial" panose="020B0604020202020204" pitchFamily="34" charset="0"/>
                <a:ea typeface="Calibri" panose="020F0502020204030204" pitchFamily="34" charset="0"/>
              </a:rPr>
              <a:t>. </a:t>
            </a:r>
            <a:r>
              <a:rPr lang="fr-FR" altLang="fr-FR" sz="2300" dirty="0"/>
              <a:t>Vos photos ne seront pas forcément publiées mais les agents de l’ONF en auront connaissance. Cela peut aider à l’identification des contrevenants. </a:t>
            </a:r>
          </a:p>
          <a:p>
            <a:pPr marL="137160" indent="0">
              <a:lnSpc>
                <a:spcPct val="110000"/>
              </a:lnSpc>
              <a:buNone/>
              <a:defRPr/>
            </a:pPr>
            <a:r>
              <a:rPr lang="fr-FR" sz="2300" dirty="0"/>
              <a:t> </a:t>
            </a:r>
            <a:r>
              <a:rPr lang="fr-FR" sz="2300" dirty="0">
                <a:solidFill>
                  <a:srgbClr val="0070C0"/>
                </a:solidFill>
                <a:hlinkClick r:id="rId2">
                  <a:extLst>
                    <a:ext uri="{A12FA001-AC4F-418D-AE19-62706E023703}">
                      <ahyp:hlinkClr xmlns:ahyp="http://schemas.microsoft.com/office/drawing/2018/hyperlinkcolor" val="tx"/>
                    </a:ext>
                  </a:extLst>
                </a:hlinkClick>
              </a:rPr>
              <a:t>https://www.facebook.com/groups/foretdesenart </a:t>
            </a:r>
            <a:endParaRPr lang="fr-FR" sz="2300" dirty="0">
              <a:solidFill>
                <a:srgbClr val="0070C0"/>
              </a:solidFill>
            </a:endParaRPr>
          </a:p>
          <a:p>
            <a:pPr marL="137160" indent="0">
              <a:lnSpc>
                <a:spcPct val="110000"/>
              </a:lnSpc>
              <a:buNone/>
              <a:defRPr/>
            </a:pPr>
            <a:endParaRPr lang="fr-FR" sz="2300" dirty="0"/>
          </a:p>
          <a:p>
            <a:r>
              <a:rPr lang="fr-FR" sz="2300" b="1" dirty="0"/>
              <a:t>Question : Certains accès sont impossible vu l’état des routes.</a:t>
            </a:r>
          </a:p>
          <a:p>
            <a:pPr marL="137160" indent="0">
              <a:buNone/>
            </a:pPr>
            <a:r>
              <a:rPr lang="fr-FR" sz="2300" b="1" dirty="0"/>
              <a:t>Réponse de l’ONF : </a:t>
            </a:r>
            <a:r>
              <a:rPr lang="fr-FR" sz="2300" dirty="0"/>
              <a:t>Des travaux de rénovation de chaussée sont prévus cette année.</a:t>
            </a:r>
          </a:p>
          <a:p>
            <a:pPr marL="137160" indent="0">
              <a:buNone/>
            </a:pPr>
            <a:r>
              <a:rPr lang="fr-FR" sz="2300" dirty="0"/>
              <a:t> </a:t>
            </a:r>
          </a:p>
          <a:p>
            <a:r>
              <a:rPr lang="fr-FR" sz="2300" b="1" dirty="0"/>
              <a:t>Question : Que faites vous pour la biodiversité ?</a:t>
            </a:r>
          </a:p>
          <a:p>
            <a:pPr marL="137160" indent="0">
              <a:lnSpc>
                <a:spcPct val="110000"/>
              </a:lnSpc>
              <a:buNone/>
              <a:defRPr/>
            </a:pPr>
            <a:r>
              <a:rPr lang="fr-FR" sz="2300" b="1" dirty="0"/>
              <a:t>Réponse de l’ONF : </a:t>
            </a:r>
            <a:r>
              <a:rPr lang="fr-FR" sz="2300" dirty="0"/>
              <a:t>Nous préservons des mares qui sont des milieux humides très riches, nous allons mettre en place, en concertation avec Montgeron Environnement des Ilots de sénescence, pour laisser vieillir naturellement des parcelles, pout favoriser l’émergence d’une biodiversité pérenne.</a:t>
            </a:r>
          </a:p>
          <a:p>
            <a:pPr marL="137160" indent="0">
              <a:lnSpc>
                <a:spcPct val="110000"/>
              </a:lnSpc>
              <a:buNone/>
              <a:defRPr/>
            </a:pPr>
            <a:endParaRPr lang="fr-FR" sz="2100" dirty="0"/>
          </a:p>
          <a:p>
            <a:endParaRPr lang="fr-FR" dirty="0"/>
          </a:p>
        </p:txBody>
      </p:sp>
      <p:sp>
        <p:nvSpPr>
          <p:cNvPr id="4" name="Espace réservé du pied de page 3">
            <a:extLst>
              <a:ext uri="{FF2B5EF4-FFF2-40B4-BE49-F238E27FC236}">
                <a16:creationId xmlns:a16="http://schemas.microsoft.com/office/drawing/2014/main" id="{DB3A4255-A2FA-2FC7-FD11-A49A7ABA784C}"/>
              </a:ext>
            </a:extLst>
          </p:cNvPr>
          <p:cNvSpPr>
            <a:spLocks noGrp="1"/>
          </p:cNvSpPr>
          <p:nvPr>
            <p:ph type="ftr" idx="11"/>
          </p:nvPr>
        </p:nvSpPr>
        <p:spPr/>
        <p:txBody>
          <a:bodyPr/>
          <a:lstStyle/>
          <a:p>
            <a:r>
              <a:rPr lang="fr-FR"/>
              <a:t>Conférence Crosne mai 2022</a:t>
            </a:r>
          </a:p>
        </p:txBody>
      </p:sp>
      <p:sp>
        <p:nvSpPr>
          <p:cNvPr id="5" name="Espace réservé du numéro de diapositive 4">
            <a:extLst>
              <a:ext uri="{FF2B5EF4-FFF2-40B4-BE49-F238E27FC236}">
                <a16:creationId xmlns:a16="http://schemas.microsoft.com/office/drawing/2014/main" id="{F57BC159-8CE8-2CA2-AD4F-2ABA01CDC73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55</a:t>
            </a:fld>
            <a:endParaRPr lang="fr-FR"/>
          </a:p>
        </p:txBody>
      </p:sp>
    </p:spTree>
    <p:extLst>
      <p:ext uri="{BB962C8B-B14F-4D97-AF65-F5344CB8AC3E}">
        <p14:creationId xmlns:p14="http://schemas.microsoft.com/office/powerpoint/2010/main" val="15485809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p43"/>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fr-FR" dirty="0"/>
              <a:t>En conclusion, ce que nous voulons</a:t>
            </a:r>
            <a:endParaRPr dirty="0"/>
          </a:p>
        </p:txBody>
      </p:sp>
      <p:sp>
        <p:nvSpPr>
          <p:cNvPr id="650" name="Google Shape;650;p43"/>
          <p:cNvSpPr txBox="1">
            <a:spLocks noGrp="1"/>
          </p:cNvSpPr>
          <p:nvPr>
            <p:ph type="body" idx="1"/>
          </p:nvPr>
        </p:nvSpPr>
        <p:spPr>
          <a:xfrm>
            <a:off x="677334" y="1270000"/>
            <a:ext cx="8596668" cy="4832868"/>
          </a:xfrm>
          <a:prstGeom prst="rect">
            <a:avLst/>
          </a:prstGeom>
          <a:noFill/>
          <a:ln>
            <a:noFill/>
          </a:ln>
        </p:spPr>
        <p:txBody>
          <a:bodyPr spcFirstLastPara="1" wrap="square" lIns="91425" tIns="45700" rIns="91425" bIns="45700" anchor="t" anchorCtr="0">
            <a:normAutofit/>
          </a:bodyPr>
          <a:lstStyle/>
          <a:p>
            <a:pPr marL="0" lvl="0" indent="0" algn="l" rtl="0">
              <a:spcBef>
                <a:spcPts val="1000"/>
              </a:spcBef>
              <a:spcAft>
                <a:spcPts val="0"/>
              </a:spcAft>
              <a:buSzPts val="1440"/>
              <a:buNone/>
            </a:pPr>
            <a:r>
              <a:rPr lang="fr-FR" b="1" dirty="0"/>
              <a:t>Dans l’immédiat:</a:t>
            </a:r>
          </a:p>
          <a:p>
            <a:pPr marL="342900" lvl="0" indent="-342900" algn="l" rtl="0">
              <a:spcBef>
                <a:spcPts val="1000"/>
              </a:spcBef>
              <a:spcAft>
                <a:spcPts val="0"/>
              </a:spcAft>
              <a:buSzPts val="1440"/>
              <a:buChar char="►"/>
            </a:pPr>
            <a:r>
              <a:rPr lang="fr-FR" dirty="0"/>
              <a:t>Associer les citoyens aux décisions (charte et un comité de pilotage renouvelés).</a:t>
            </a:r>
          </a:p>
          <a:p>
            <a:pPr marL="342900" indent="-342900"/>
            <a:r>
              <a:rPr lang="fr-FR" dirty="0"/>
              <a:t>Sanctuariser progressivement de larges parcelles en libre évolution avec une trame de vieux bois et des ilots de vieillissement, </a:t>
            </a:r>
          </a:p>
          <a:p>
            <a:pPr marL="342900" indent="-342900"/>
            <a:r>
              <a:rPr lang="fr-FR" dirty="0"/>
              <a:t>Associer les citoyens au martelage limiter les prélèvements à 15 à 25 % tous les 4 à 12 ans, (recommandation  Pro Silva France) et arrêter les coupes pendant les périodes de nidification et de reproduction du chevreuil</a:t>
            </a:r>
          </a:p>
          <a:p>
            <a:pPr marL="342900" indent="-342900"/>
            <a:endParaRPr lang="fr-FR" dirty="0"/>
          </a:p>
          <a:p>
            <a:pPr marL="0" lvl="0" indent="0" algn="l" rtl="0">
              <a:spcBef>
                <a:spcPts val="1000"/>
              </a:spcBef>
              <a:spcAft>
                <a:spcPts val="0"/>
              </a:spcAft>
              <a:buSzPts val="1440"/>
              <a:buNone/>
            </a:pPr>
            <a:r>
              <a:rPr lang="fr-FR" b="1" dirty="0"/>
              <a:t>A terme :</a:t>
            </a:r>
          </a:p>
          <a:p>
            <a:pPr marL="342900" lvl="0" indent="-342900" algn="l" rtl="0">
              <a:spcBef>
                <a:spcPts val="1000"/>
              </a:spcBef>
              <a:spcAft>
                <a:spcPts val="0"/>
              </a:spcAft>
              <a:buSzPts val="1440"/>
              <a:buChar char="►"/>
            </a:pPr>
            <a:r>
              <a:rPr lang="fr-FR" dirty="0"/>
              <a:t>arrêter l’exploitation forestière en limitant les interventions humaines au suivi sanitaire de la forêt et à l’entretien qui respecte </a:t>
            </a:r>
            <a:r>
              <a:rPr lang="fr-FR"/>
              <a:t>et priorise la </a:t>
            </a:r>
            <a:r>
              <a:rPr lang="fr-FR" dirty="0"/>
              <a:t>biodiversité, les paysages et le rôle social de la forêt avec un traitement différencié des lisières</a:t>
            </a:r>
          </a:p>
          <a:p>
            <a:pPr marL="0" lvl="0" indent="0" algn="l" rtl="0">
              <a:spcBef>
                <a:spcPts val="1000"/>
              </a:spcBef>
              <a:spcAft>
                <a:spcPts val="0"/>
              </a:spcAft>
              <a:buSzPts val="1440"/>
              <a:buNone/>
            </a:pPr>
            <a:endParaRPr lang="fr-FR" dirty="0"/>
          </a:p>
          <a:p>
            <a:pPr marL="342900" lvl="0" indent="-342900" algn="l" rtl="0">
              <a:spcBef>
                <a:spcPts val="1000"/>
              </a:spcBef>
              <a:spcAft>
                <a:spcPts val="0"/>
              </a:spcAft>
              <a:buSzPts val="1440"/>
              <a:buChar char="►"/>
            </a:pPr>
            <a:endParaRPr dirty="0"/>
          </a:p>
          <a:p>
            <a:pPr marL="342900" lvl="0" indent="-251459" algn="l" rtl="0">
              <a:spcBef>
                <a:spcPts val="1000"/>
              </a:spcBef>
              <a:spcAft>
                <a:spcPts val="0"/>
              </a:spcAft>
              <a:buSzPts val="1440"/>
              <a:buNone/>
            </a:pPr>
            <a:endParaRPr dirty="0"/>
          </a:p>
        </p:txBody>
      </p:sp>
      <p:sp>
        <p:nvSpPr>
          <p:cNvPr id="651" name="Google Shape;651;p43"/>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56</a:t>
            </a:fld>
            <a:endParaRPr/>
          </a:p>
        </p:txBody>
      </p:sp>
      <p:sp>
        <p:nvSpPr>
          <p:cNvPr id="652" name="Google Shape;652;p43"/>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FR" dirty="0"/>
              <a:t>Conférence Crosne mai 2022</a:t>
            </a:r>
            <a:endParaRPr dirty="0"/>
          </a:p>
        </p:txBody>
      </p:sp>
    </p:spTree>
    <p:extLst>
      <p:ext uri="{BB962C8B-B14F-4D97-AF65-F5344CB8AC3E}">
        <p14:creationId xmlns:p14="http://schemas.microsoft.com/office/powerpoint/2010/main" val="40773250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p45"/>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endParaRPr/>
          </a:p>
        </p:txBody>
      </p:sp>
      <p:sp>
        <p:nvSpPr>
          <p:cNvPr id="666" name="Google Shape;666;p45"/>
          <p:cNvSpPr txBox="1">
            <a:spLocks noGrp="1"/>
          </p:cNvSpPr>
          <p:nvPr>
            <p:ph type="body" idx="1"/>
          </p:nvPr>
        </p:nvSpPr>
        <p:spPr>
          <a:xfrm>
            <a:off x="677334" y="2160589"/>
            <a:ext cx="8596668" cy="3880773"/>
          </a:xfrm>
          <a:prstGeom prst="rect">
            <a:avLst/>
          </a:prstGeom>
          <a:noFill/>
          <a:ln>
            <a:noFill/>
          </a:ln>
        </p:spPr>
        <p:txBody>
          <a:bodyPr spcFirstLastPara="1" wrap="square" lIns="91425" tIns="45700" rIns="91425" bIns="45700" anchor="t" anchorCtr="0">
            <a:normAutofit/>
          </a:bodyPr>
          <a:lstStyle/>
          <a:p>
            <a:pPr marL="342900" lvl="0" indent="-251459" algn="l" rtl="0">
              <a:spcBef>
                <a:spcPts val="0"/>
              </a:spcBef>
              <a:spcAft>
                <a:spcPts val="0"/>
              </a:spcAft>
              <a:buSzPts val="1440"/>
              <a:buNone/>
            </a:pPr>
            <a:endParaRPr/>
          </a:p>
        </p:txBody>
      </p:sp>
      <p:pic>
        <p:nvPicPr>
          <p:cNvPr id="667" name="Google Shape;667;p45"/>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668" name="Google Shape;668;p45"/>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57</a:t>
            </a:fld>
            <a:endParaRPr/>
          </a:p>
        </p:txBody>
      </p:sp>
      <p:sp>
        <p:nvSpPr>
          <p:cNvPr id="669" name="Google Shape;669;p45"/>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FR"/>
              <a:t>Conférence Crosne mai 2022</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6"/>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fr-FR"/>
              <a:t>La forêt de Sénart : Patrimoine historique et culturel</a:t>
            </a:r>
            <a:endParaRPr/>
          </a:p>
        </p:txBody>
      </p:sp>
      <p:sp>
        <p:nvSpPr>
          <p:cNvPr id="193" name="Google Shape;193;p6"/>
          <p:cNvSpPr txBox="1">
            <a:spLocks noGrp="1"/>
          </p:cNvSpPr>
          <p:nvPr>
            <p:ph type="body" idx="1"/>
          </p:nvPr>
        </p:nvSpPr>
        <p:spPr>
          <a:xfrm>
            <a:off x="677334" y="2160589"/>
            <a:ext cx="8596668" cy="3880773"/>
          </a:xfrm>
          <a:prstGeom prst="rect">
            <a:avLst/>
          </a:prstGeom>
          <a:noFill/>
          <a:ln>
            <a:noFill/>
          </a:ln>
        </p:spPr>
        <p:txBody>
          <a:bodyPr spcFirstLastPara="1" wrap="square" lIns="91425" tIns="45700" rIns="91425" bIns="45700" anchor="t" anchorCtr="0">
            <a:normAutofit/>
          </a:bodyPr>
          <a:lstStyle/>
          <a:p>
            <a:pPr marL="342900" lvl="0" indent="-251459" algn="l" rtl="0">
              <a:spcBef>
                <a:spcPts val="0"/>
              </a:spcBef>
              <a:spcAft>
                <a:spcPts val="0"/>
              </a:spcAft>
              <a:buSzPts val="1440"/>
              <a:buNone/>
            </a:pPr>
            <a:endParaRPr/>
          </a:p>
        </p:txBody>
      </p:sp>
      <p:pic>
        <p:nvPicPr>
          <p:cNvPr id="194" name="Google Shape;194;p6"/>
          <p:cNvPicPr preferRelativeResize="0"/>
          <p:nvPr/>
        </p:nvPicPr>
        <p:blipFill rotWithShape="1">
          <a:blip r:embed="rId3">
            <a:alphaModFix/>
          </a:blip>
          <a:srcRect/>
          <a:stretch/>
        </p:blipFill>
        <p:spPr>
          <a:xfrm>
            <a:off x="743303" y="2126003"/>
            <a:ext cx="9184468" cy="4342583"/>
          </a:xfrm>
          <a:prstGeom prst="rect">
            <a:avLst/>
          </a:prstGeom>
          <a:noFill/>
          <a:ln>
            <a:noFill/>
          </a:ln>
        </p:spPr>
      </p:pic>
      <p:sp>
        <p:nvSpPr>
          <p:cNvPr id="195" name="Google Shape;195;p6"/>
          <p:cNvSpPr txBox="1"/>
          <p:nvPr/>
        </p:nvSpPr>
        <p:spPr>
          <a:xfrm>
            <a:off x="2778034" y="1676163"/>
            <a:ext cx="67197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chemeClr val="dk1"/>
                </a:solidFill>
                <a:latin typeface="Trebuchet MS"/>
                <a:ea typeface="Trebuchet MS"/>
                <a:cs typeface="Trebuchet MS"/>
                <a:sym typeface="Trebuchet MS"/>
              </a:rPr>
              <a:t>2018</a:t>
            </a:r>
            <a:endParaRPr/>
          </a:p>
        </p:txBody>
      </p:sp>
      <p:sp>
        <p:nvSpPr>
          <p:cNvPr id="196" name="Google Shape;196;p6"/>
          <p:cNvSpPr txBox="1"/>
          <p:nvPr/>
        </p:nvSpPr>
        <p:spPr>
          <a:xfrm>
            <a:off x="6126479" y="1739378"/>
            <a:ext cx="333136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chemeClr val="dk1"/>
                </a:solidFill>
                <a:latin typeface="Trebuchet MS"/>
                <a:ea typeface="Trebuchet MS"/>
                <a:cs typeface="Trebuchet MS"/>
                <a:sym typeface="Trebuchet MS"/>
              </a:rPr>
              <a:t>Carte de Cassini XVIII</a:t>
            </a:r>
            <a:r>
              <a:rPr lang="fr-FR" sz="1800" baseline="30000">
                <a:solidFill>
                  <a:schemeClr val="dk1"/>
                </a:solidFill>
                <a:latin typeface="Trebuchet MS"/>
                <a:ea typeface="Trebuchet MS"/>
                <a:cs typeface="Trebuchet MS"/>
                <a:sym typeface="Trebuchet MS"/>
              </a:rPr>
              <a:t>ème</a:t>
            </a:r>
            <a:r>
              <a:rPr lang="fr-FR" sz="1800">
                <a:solidFill>
                  <a:schemeClr val="dk1"/>
                </a:solidFill>
                <a:latin typeface="Trebuchet MS"/>
                <a:ea typeface="Trebuchet MS"/>
                <a:cs typeface="Trebuchet MS"/>
                <a:sym typeface="Trebuchet MS"/>
              </a:rPr>
              <a:t> siècle</a:t>
            </a:r>
            <a:endParaRPr/>
          </a:p>
        </p:txBody>
      </p:sp>
      <p:sp>
        <p:nvSpPr>
          <p:cNvPr id="197" name="Google Shape;197;p6"/>
          <p:cNvSpPr txBox="1"/>
          <p:nvPr/>
        </p:nvSpPr>
        <p:spPr>
          <a:xfrm>
            <a:off x="4358090" y="6497533"/>
            <a:ext cx="452399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chemeClr val="dk1"/>
                </a:solidFill>
                <a:latin typeface="Trebuchet MS"/>
                <a:ea typeface="Trebuchet MS"/>
                <a:cs typeface="Trebuchet MS"/>
                <a:sym typeface="Trebuchet MS"/>
              </a:rPr>
              <a:t>Source : </a:t>
            </a:r>
            <a:r>
              <a:rPr lang="fr-FR" sz="1800" u="sng">
                <a:solidFill>
                  <a:srgbClr val="0070C0"/>
                </a:solidFill>
                <a:latin typeface="Trebuchet MS"/>
                <a:ea typeface="Trebuchet MS"/>
                <a:cs typeface="Trebuchet MS"/>
                <a:sym typeface="Trebuchet MS"/>
                <a:hlinkClick r:id="rId4">
                  <a:extLst>
                    <a:ext uri="{A12FA001-AC4F-418D-AE19-62706E023703}">
                      <ahyp:hlinkClr xmlns:ahyp="http://schemas.microsoft.com/office/drawing/2018/hyperlinkcolor" val="tx"/>
                    </a:ext>
                  </a:extLst>
                </a:hlinkClick>
              </a:rPr>
              <a:t>https://remonterletemps.ign.fr</a:t>
            </a:r>
            <a:r>
              <a:rPr lang="fr-FR" sz="1800" u="sng">
                <a:solidFill>
                  <a:schemeClr val="dk1"/>
                </a:solidFill>
                <a:latin typeface="Trebuchet MS"/>
                <a:ea typeface="Trebuchet MS"/>
                <a:cs typeface="Trebuchet MS"/>
                <a:sym typeface="Trebuchet MS"/>
                <a:hlinkClick r:id="rId4">
                  <a:extLst>
                    <a:ext uri="{A12FA001-AC4F-418D-AE19-62706E023703}">
                      <ahyp:hlinkClr xmlns:ahyp="http://schemas.microsoft.com/office/drawing/2018/hyperlinkcolor" val="tx"/>
                    </a:ext>
                  </a:extLst>
                </a:hlinkClick>
              </a:rPr>
              <a:t>/</a:t>
            </a:r>
            <a:endParaRPr sz="1800">
              <a:solidFill>
                <a:schemeClr val="dk1"/>
              </a:solidFill>
              <a:latin typeface="Trebuchet MS"/>
              <a:ea typeface="Trebuchet MS"/>
              <a:cs typeface="Trebuchet MS"/>
              <a:sym typeface="Trebuchet MS"/>
            </a:endParaRPr>
          </a:p>
        </p:txBody>
      </p:sp>
      <p:sp>
        <p:nvSpPr>
          <p:cNvPr id="198" name="Google Shape;198;p6"/>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6</a:t>
            </a:fld>
            <a:endParaRPr/>
          </a:p>
        </p:txBody>
      </p:sp>
      <p:sp>
        <p:nvSpPr>
          <p:cNvPr id="199" name="Google Shape;199;p6"/>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FR"/>
              <a:t>Conférence Crosne mai 2022</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7"/>
          <p:cNvSpPr txBox="1">
            <a:spLocks noGrp="1"/>
          </p:cNvSpPr>
          <p:nvPr>
            <p:ph type="body" idx="1"/>
          </p:nvPr>
        </p:nvSpPr>
        <p:spPr>
          <a:xfrm>
            <a:off x="677334" y="2160589"/>
            <a:ext cx="6341775" cy="3880773"/>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440"/>
              <a:buChar char="►"/>
            </a:pPr>
            <a:r>
              <a:rPr lang="fr-FR"/>
              <a:t>Exploitation du bois</a:t>
            </a:r>
            <a:endParaRPr/>
          </a:p>
          <a:p>
            <a:pPr marL="342900" lvl="0" indent="-342900" algn="l" rtl="0">
              <a:spcBef>
                <a:spcPts val="1000"/>
              </a:spcBef>
              <a:spcAft>
                <a:spcPts val="0"/>
              </a:spcAft>
              <a:buSzPts val="1440"/>
              <a:buChar char="►"/>
            </a:pPr>
            <a:r>
              <a:rPr lang="fr-FR"/>
              <a:t>Pâturage</a:t>
            </a:r>
            <a:endParaRPr/>
          </a:p>
          <a:p>
            <a:pPr marL="0" lvl="0" indent="0" algn="l" rtl="0">
              <a:spcBef>
                <a:spcPts val="1000"/>
              </a:spcBef>
              <a:spcAft>
                <a:spcPts val="0"/>
              </a:spcAft>
              <a:buSzPts val="1440"/>
              <a:buNone/>
            </a:pPr>
            <a:endParaRPr/>
          </a:p>
        </p:txBody>
      </p:sp>
      <p:pic>
        <p:nvPicPr>
          <p:cNvPr id="205" name="Google Shape;205;p7"/>
          <p:cNvPicPr preferRelativeResize="0"/>
          <p:nvPr/>
        </p:nvPicPr>
        <p:blipFill rotWithShape="1">
          <a:blip r:embed="rId3">
            <a:alphaModFix/>
          </a:blip>
          <a:srcRect/>
          <a:stretch/>
        </p:blipFill>
        <p:spPr>
          <a:xfrm>
            <a:off x="7749753" y="478480"/>
            <a:ext cx="4163573" cy="2730814"/>
          </a:xfrm>
          <a:prstGeom prst="rect">
            <a:avLst/>
          </a:prstGeom>
          <a:noFill/>
          <a:ln>
            <a:noFill/>
          </a:ln>
        </p:spPr>
      </p:pic>
      <p:pic>
        <p:nvPicPr>
          <p:cNvPr id="206" name="Google Shape;206;p7"/>
          <p:cNvPicPr preferRelativeResize="0"/>
          <p:nvPr/>
        </p:nvPicPr>
        <p:blipFill rotWithShape="1">
          <a:blip r:embed="rId4">
            <a:alphaModFix/>
          </a:blip>
          <a:srcRect/>
          <a:stretch/>
        </p:blipFill>
        <p:spPr>
          <a:xfrm>
            <a:off x="768082" y="3110535"/>
            <a:ext cx="4554124" cy="2930827"/>
          </a:xfrm>
          <a:prstGeom prst="rect">
            <a:avLst/>
          </a:prstGeom>
          <a:noFill/>
          <a:ln>
            <a:noFill/>
          </a:ln>
        </p:spPr>
      </p:pic>
      <p:pic>
        <p:nvPicPr>
          <p:cNvPr id="207" name="Google Shape;207;p7"/>
          <p:cNvPicPr preferRelativeResize="0"/>
          <p:nvPr/>
        </p:nvPicPr>
        <p:blipFill rotWithShape="1">
          <a:blip r:embed="rId5">
            <a:alphaModFix/>
          </a:blip>
          <a:srcRect/>
          <a:stretch/>
        </p:blipFill>
        <p:spPr>
          <a:xfrm>
            <a:off x="6366156" y="3287988"/>
            <a:ext cx="4650187" cy="3036298"/>
          </a:xfrm>
          <a:prstGeom prst="rect">
            <a:avLst/>
          </a:prstGeom>
          <a:noFill/>
          <a:ln>
            <a:noFill/>
          </a:ln>
        </p:spPr>
      </p:pic>
      <p:sp>
        <p:nvSpPr>
          <p:cNvPr id="208" name="Google Shape;208;p7"/>
          <p:cNvSpPr txBox="1"/>
          <p:nvPr/>
        </p:nvSpPr>
        <p:spPr>
          <a:xfrm>
            <a:off x="1406422" y="6324286"/>
            <a:ext cx="709963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chemeClr val="dk1"/>
                </a:solidFill>
                <a:latin typeface="Trebuchet MS"/>
                <a:ea typeface="Trebuchet MS"/>
                <a:cs typeface="Trebuchet MS"/>
                <a:sym typeface="Trebuchet MS"/>
              </a:rPr>
              <a:t>Source des cartes postales anciennes : </a:t>
            </a:r>
            <a:r>
              <a:rPr lang="fr-FR" sz="1800" u="sng">
                <a:solidFill>
                  <a:schemeClr val="dk1"/>
                </a:solidFill>
                <a:latin typeface="Trebuchet MS"/>
                <a:ea typeface="Trebuchet MS"/>
                <a:cs typeface="Trebuchet MS"/>
                <a:sym typeface="Trebuchet MS"/>
                <a:hlinkClick r:id="rId6">
                  <a:extLst>
                    <a:ext uri="{A12FA001-AC4F-418D-AE19-62706E023703}">
                      <ahyp:hlinkClr xmlns:ahyp="http://schemas.microsoft.com/office/drawing/2018/hyperlinkcolor" val="tx"/>
                    </a:ext>
                  </a:extLst>
                </a:hlinkClick>
              </a:rPr>
              <a:t>https://www.delcampe.net</a:t>
            </a:r>
            <a:endParaRPr sz="1800">
              <a:solidFill>
                <a:schemeClr val="dk1"/>
              </a:solidFill>
              <a:latin typeface="Trebuchet MS"/>
              <a:ea typeface="Trebuchet MS"/>
              <a:cs typeface="Trebuchet MS"/>
              <a:sym typeface="Trebuchet MS"/>
            </a:endParaRPr>
          </a:p>
        </p:txBody>
      </p:sp>
      <p:pic>
        <p:nvPicPr>
          <p:cNvPr id="209" name="Google Shape;209;p7" descr="Capture d’écran"/>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4787485" y="4481896"/>
            <a:ext cx="1116952" cy="1603829"/>
          </a:xfrm>
          <a:prstGeom prst="rect">
            <a:avLst/>
          </a:prstGeom>
          <a:noFill/>
          <a:ln>
            <a:noFill/>
          </a:ln>
        </p:spPr>
      </p:pic>
      <p:sp>
        <p:nvSpPr>
          <p:cNvPr id="210" name="Google Shape;210;p7"/>
          <p:cNvSpPr txBox="1">
            <a:spLocks noGrp="1"/>
          </p:cNvSpPr>
          <p:nvPr>
            <p:ph type="title"/>
          </p:nvPr>
        </p:nvSpPr>
        <p:spPr>
          <a:xfrm>
            <a:off x="677334" y="609600"/>
            <a:ext cx="6655283" cy="132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fr-FR"/>
              <a:t>La forêt de Sénart : Patrimoine historique et culturel</a:t>
            </a:r>
            <a:endParaRPr/>
          </a:p>
        </p:txBody>
      </p:sp>
      <p:sp>
        <p:nvSpPr>
          <p:cNvPr id="211" name="Google Shape;211;p7"/>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7</a:t>
            </a:fld>
            <a:endParaRPr/>
          </a:p>
        </p:txBody>
      </p:sp>
      <p:sp>
        <p:nvSpPr>
          <p:cNvPr id="212" name="Google Shape;212;p7"/>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FR"/>
              <a:t>Conférence Crosne mai 2022</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8"/>
          <p:cNvSpPr txBox="1">
            <a:spLocks noGrp="1"/>
          </p:cNvSpPr>
          <p:nvPr>
            <p:ph type="body" idx="1"/>
          </p:nvPr>
        </p:nvSpPr>
        <p:spPr>
          <a:xfrm>
            <a:off x="677334" y="2160589"/>
            <a:ext cx="8596668" cy="3880773"/>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440"/>
              <a:buChar char="►"/>
            </a:pPr>
            <a:r>
              <a:rPr lang="fr-FR"/>
              <a:t>Début du XX</a:t>
            </a:r>
            <a:r>
              <a:rPr lang="fr-FR" baseline="30000"/>
              <a:t>ème</a:t>
            </a:r>
            <a:r>
              <a:rPr lang="fr-FR"/>
              <a:t> siècle</a:t>
            </a:r>
            <a:endParaRPr/>
          </a:p>
          <a:p>
            <a:pPr marL="742950" lvl="1" indent="-285750" algn="l" rtl="0">
              <a:spcBef>
                <a:spcPts val="1000"/>
              </a:spcBef>
              <a:spcAft>
                <a:spcPts val="0"/>
              </a:spcAft>
              <a:buSzPts val="1280"/>
              <a:buChar char="►"/>
            </a:pPr>
            <a:r>
              <a:rPr lang="fr-FR"/>
              <a:t>Lieu de villégiature</a:t>
            </a:r>
            <a:endParaRPr/>
          </a:p>
          <a:p>
            <a:pPr marL="742950" lvl="1" indent="-285750" algn="l" rtl="0">
              <a:spcBef>
                <a:spcPts val="1000"/>
              </a:spcBef>
              <a:spcAft>
                <a:spcPts val="0"/>
              </a:spcAft>
              <a:buSzPts val="1280"/>
              <a:buChar char="►"/>
            </a:pPr>
            <a:r>
              <a:rPr lang="fr-FR"/>
              <a:t>Chasse</a:t>
            </a:r>
            <a:endParaRPr/>
          </a:p>
        </p:txBody>
      </p:sp>
      <p:pic>
        <p:nvPicPr>
          <p:cNvPr id="218" name="Google Shape;218;p8"/>
          <p:cNvPicPr preferRelativeResize="0"/>
          <p:nvPr/>
        </p:nvPicPr>
        <p:blipFill rotWithShape="1">
          <a:blip r:embed="rId3">
            <a:alphaModFix/>
          </a:blip>
          <a:srcRect/>
          <a:stretch/>
        </p:blipFill>
        <p:spPr>
          <a:xfrm>
            <a:off x="7994789" y="282392"/>
            <a:ext cx="4177594" cy="2645810"/>
          </a:xfrm>
          <a:prstGeom prst="rect">
            <a:avLst/>
          </a:prstGeom>
          <a:noFill/>
          <a:ln>
            <a:noFill/>
          </a:ln>
        </p:spPr>
      </p:pic>
      <p:pic>
        <p:nvPicPr>
          <p:cNvPr id="219" name="Google Shape;219;p8"/>
          <p:cNvPicPr preferRelativeResize="0"/>
          <p:nvPr/>
        </p:nvPicPr>
        <p:blipFill rotWithShape="1">
          <a:blip r:embed="rId4">
            <a:alphaModFix/>
          </a:blip>
          <a:srcRect/>
          <a:stretch/>
        </p:blipFill>
        <p:spPr>
          <a:xfrm>
            <a:off x="3969213" y="1821960"/>
            <a:ext cx="2954926" cy="1972917"/>
          </a:xfrm>
          <a:prstGeom prst="rect">
            <a:avLst/>
          </a:prstGeom>
          <a:noFill/>
          <a:ln>
            <a:noFill/>
          </a:ln>
        </p:spPr>
      </p:pic>
      <p:pic>
        <p:nvPicPr>
          <p:cNvPr id="220" name="Google Shape;220;p8"/>
          <p:cNvPicPr preferRelativeResize="0"/>
          <p:nvPr/>
        </p:nvPicPr>
        <p:blipFill rotWithShape="1">
          <a:blip r:embed="rId5">
            <a:alphaModFix/>
          </a:blip>
          <a:srcRect/>
          <a:stretch/>
        </p:blipFill>
        <p:spPr>
          <a:xfrm>
            <a:off x="780028" y="3578530"/>
            <a:ext cx="3666307" cy="2387947"/>
          </a:xfrm>
          <a:prstGeom prst="rect">
            <a:avLst/>
          </a:prstGeom>
          <a:noFill/>
          <a:ln>
            <a:noFill/>
          </a:ln>
        </p:spPr>
      </p:pic>
      <p:pic>
        <p:nvPicPr>
          <p:cNvPr id="221" name="Google Shape;221;p8"/>
          <p:cNvPicPr preferRelativeResize="0"/>
          <p:nvPr/>
        </p:nvPicPr>
        <p:blipFill rotWithShape="1">
          <a:blip r:embed="rId6">
            <a:alphaModFix/>
          </a:blip>
          <a:srcRect/>
          <a:stretch/>
        </p:blipFill>
        <p:spPr>
          <a:xfrm>
            <a:off x="7136031" y="3648809"/>
            <a:ext cx="4275941" cy="2675477"/>
          </a:xfrm>
          <a:prstGeom prst="rect">
            <a:avLst/>
          </a:prstGeom>
          <a:noFill/>
          <a:ln>
            <a:noFill/>
          </a:ln>
        </p:spPr>
      </p:pic>
      <p:sp>
        <p:nvSpPr>
          <p:cNvPr id="222" name="Google Shape;222;p8"/>
          <p:cNvSpPr txBox="1"/>
          <p:nvPr/>
        </p:nvSpPr>
        <p:spPr>
          <a:xfrm>
            <a:off x="1406422" y="6324286"/>
            <a:ext cx="709963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chemeClr val="dk1"/>
                </a:solidFill>
                <a:latin typeface="Trebuchet MS"/>
                <a:ea typeface="Trebuchet MS"/>
                <a:cs typeface="Trebuchet MS"/>
                <a:sym typeface="Trebuchet MS"/>
              </a:rPr>
              <a:t>Source des cartes postales anciennes : </a:t>
            </a:r>
            <a:r>
              <a:rPr lang="fr-FR" sz="1800" u="sng">
                <a:solidFill>
                  <a:schemeClr val="dk1"/>
                </a:solidFill>
                <a:latin typeface="Trebuchet MS"/>
                <a:ea typeface="Trebuchet MS"/>
                <a:cs typeface="Trebuchet MS"/>
                <a:sym typeface="Trebuchet MS"/>
                <a:hlinkClick r:id="rId7">
                  <a:extLst>
                    <a:ext uri="{A12FA001-AC4F-418D-AE19-62706E023703}">
                      <ahyp:hlinkClr xmlns:ahyp="http://schemas.microsoft.com/office/drawing/2018/hyperlinkcolor" val="tx"/>
                    </a:ext>
                  </a:extLst>
                </a:hlinkClick>
              </a:rPr>
              <a:t>https://www.delcampe.net</a:t>
            </a:r>
            <a:endParaRPr sz="1800">
              <a:solidFill>
                <a:schemeClr val="dk1"/>
              </a:solidFill>
              <a:latin typeface="Trebuchet MS"/>
              <a:ea typeface="Trebuchet MS"/>
              <a:cs typeface="Trebuchet MS"/>
              <a:sym typeface="Trebuchet MS"/>
            </a:endParaRPr>
          </a:p>
        </p:txBody>
      </p:sp>
      <p:pic>
        <p:nvPicPr>
          <p:cNvPr id="223" name="Google Shape;223;p8" descr="Capture d’écran"/>
          <p:cNvPicPr preferRelativeResize="0"/>
          <p:nvPr/>
        </p:nvPicPr>
        <p:blipFill rotWithShape="1">
          <a:blip r:embed="rId8">
            <a:alphaModFix/>
          </a:blip>
          <a:srcRect/>
          <a:stretch/>
        </p:blipFill>
        <p:spPr>
          <a:xfrm>
            <a:off x="7345405" y="2529144"/>
            <a:ext cx="1531753" cy="906859"/>
          </a:xfrm>
          <a:prstGeom prst="rect">
            <a:avLst/>
          </a:prstGeom>
          <a:noFill/>
          <a:ln>
            <a:noFill/>
          </a:ln>
        </p:spPr>
      </p:pic>
      <p:pic>
        <p:nvPicPr>
          <p:cNvPr id="224" name="Google Shape;224;p8" descr="Capture d’écran"/>
          <p:cNvPicPr preferRelativeResize="0"/>
          <p:nvPr/>
        </p:nvPicPr>
        <p:blipFill rotWithShape="1">
          <a:blip r:embed="rId9">
            <a:alphaModFix/>
          </a:blip>
          <a:srcRect/>
          <a:stretch/>
        </p:blipFill>
        <p:spPr>
          <a:xfrm>
            <a:off x="10753605" y="5890363"/>
            <a:ext cx="1181202" cy="701101"/>
          </a:xfrm>
          <a:prstGeom prst="rect">
            <a:avLst/>
          </a:prstGeom>
          <a:noFill/>
          <a:ln>
            <a:noFill/>
          </a:ln>
        </p:spPr>
      </p:pic>
      <p:sp>
        <p:nvSpPr>
          <p:cNvPr id="225" name="Google Shape;225;p8"/>
          <p:cNvSpPr txBox="1">
            <a:spLocks noGrp="1"/>
          </p:cNvSpPr>
          <p:nvPr>
            <p:ph type="title"/>
          </p:nvPr>
        </p:nvSpPr>
        <p:spPr>
          <a:xfrm>
            <a:off x="677334" y="609600"/>
            <a:ext cx="6655283" cy="132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fr-FR"/>
              <a:t>La forêt de Sénart : Patrimoine historique et culturel</a:t>
            </a:r>
            <a:endParaRPr/>
          </a:p>
        </p:txBody>
      </p:sp>
      <p:sp>
        <p:nvSpPr>
          <p:cNvPr id="226" name="Google Shape;226;p8"/>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8</a:t>
            </a:fld>
            <a:endParaRPr/>
          </a:p>
        </p:txBody>
      </p:sp>
      <p:sp>
        <p:nvSpPr>
          <p:cNvPr id="227" name="Google Shape;227;p8"/>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FR"/>
              <a:t>Conférence Crosne mai 2022</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9"/>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fr-FR"/>
              <a:t>La forêt de Sénart : Patrimoine naturel</a:t>
            </a:r>
            <a:endParaRPr/>
          </a:p>
        </p:txBody>
      </p:sp>
      <p:sp>
        <p:nvSpPr>
          <p:cNvPr id="233" name="Google Shape;233;p9"/>
          <p:cNvSpPr txBox="1">
            <a:spLocks noGrp="1"/>
          </p:cNvSpPr>
          <p:nvPr>
            <p:ph type="body" idx="1"/>
          </p:nvPr>
        </p:nvSpPr>
        <p:spPr>
          <a:xfrm>
            <a:off x="677334" y="2160589"/>
            <a:ext cx="8596668" cy="3880773"/>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440"/>
              <a:buChar char="►"/>
            </a:pPr>
            <a:r>
              <a:rPr lang="fr-FR"/>
              <a:t>Flore</a:t>
            </a:r>
            <a:endParaRPr/>
          </a:p>
          <a:p>
            <a:pPr marL="742950" lvl="1" indent="-285750" algn="l" rtl="0">
              <a:spcBef>
                <a:spcPts val="1000"/>
              </a:spcBef>
              <a:spcAft>
                <a:spcPts val="0"/>
              </a:spcAft>
              <a:buSzPts val="1280"/>
              <a:buChar char="►"/>
            </a:pPr>
            <a:r>
              <a:rPr lang="fr-FR"/>
              <a:t>22 espèces d’arbres (chênes 70 %, châtaigniers, charmes, hêtres, merisiers, alisiers, tilleuls, érables, bouleaux, conifères (5%)…)</a:t>
            </a:r>
            <a:endParaRPr/>
          </a:p>
          <a:p>
            <a:pPr marL="742950" lvl="1" indent="-285750" algn="l" rtl="0">
              <a:spcBef>
                <a:spcPts val="1000"/>
              </a:spcBef>
              <a:spcAft>
                <a:spcPts val="0"/>
              </a:spcAft>
              <a:buSzPts val="1280"/>
              <a:buChar char="►"/>
            </a:pPr>
            <a:r>
              <a:rPr lang="fr-FR"/>
              <a:t>722 espèces végétales observées dont </a:t>
            </a:r>
            <a:r>
              <a:rPr lang="fr-FR" b="1"/>
              <a:t>6 protégées </a:t>
            </a:r>
            <a:r>
              <a:rPr lang="fr-FR"/>
              <a:t>au niveau national et </a:t>
            </a:r>
            <a:r>
              <a:rPr lang="fr-FR" b="1"/>
              <a:t>19 au niveau régional </a:t>
            </a:r>
            <a:endParaRPr/>
          </a:p>
          <a:p>
            <a:pPr marL="342900" lvl="0" indent="-251459" algn="l" rtl="0">
              <a:spcBef>
                <a:spcPts val="1000"/>
              </a:spcBef>
              <a:spcAft>
                <a:spcPts val="0"/>
              </a:spcAft>
              <a:buSzPts val="1440"/>
              <a:buNone/>
            </a:pPr>
            <a:endParaRPr/>
          </a:p>
          <a:p>
            <a:pPr marL="342900" lvl="0" indent="-342900" algn="l" rtl="0">
              <a:spcBef>
                <a:spcPts val="1000"/>
              </a:spcBef>
              <a:spcAft>
                <a:spcPts val="0"/>
              </a:spcAft>
              <a:buSzPts val="1440"/>
              <a:buChar char="►"/>
            </a:pPr>
            <a:r>
              <a:rPr lang="fr-FR"/>
              <a:t>850 mares dont 70 d’intérêt écologique</a:t>
            </a:r>
            <a:endParaRPr/>
          </a:p>
          <a:p>
            <a:pPr marL="342900" lvl="0" indent="-342900" algn="l" rtl="0">
              <a:spcBef>
                <a:spcPts val="1000"/>
              </a:spcBef>
              <a:spcAft>
                <a:spcPts val="0"/>
              </a:spcAft>
              <a:buSzPts val="1440"/>
              <a:buChar char="►"/>
            </a:pPr>
            <a:r>
              <a:rPr lang="fr-FR"/>
              <a:t>Sites à enjeux forts</a:t>
            </a:r>
            <a:endParaRPr/>
          </a:p>
          <a:p>
            <a:pPr marL="742950" lvl="1" indent="-285750" algn="l" rtl="0">
              <a:spcBef>
                <a:spcPts val="1000"/>
              </a:spcBef>
              <a:spcAft>
                <a:spcPts val="0"/>
              </a:spcAft>
              <a:buSzPts val="1280"/>
              <a:buChar char="►"/>
            </a:pPr>
            <a:r>
              <a:rPr lang="fr-FR"/>
              <a:t>Tourbière (site du Cormier)</a:t>
            </a:r>
            <a:endParaRPr/>
          </a:p>
          <a:p>
            <a:pPr marL="742950" lvl="1" indent="-285750" algn="l" rtl="0">
              <a:spcBef>
                <a:spcPts val="1000"/>
              </a:spcBef>
              <a:spcAft>
                <a:spcPts val="0"/>
              </a:spcAft>
              <a:buSzPts val="1280"/>
              <a:buChar char="►"/>
            </a:pPr>
            <a:r>
              <a:rPr lang="fr-FR"/>
              <a:t>Anciennes pâtures des Uzelles </a:t>
            </a:r>
            <a:endParaRPr/>
          </a:p>
          <a:p>
            <a:pPr marL="342900" lvl="0" indent="-251459" algn="l" rtl="0">
              <a:spcBef>
                <a:spcPts val="1000"/>
              </a:spcBef>
              <a:spcAft>
                <a:spcPts val="0"/>
              </a:spcAft>
              <a:buSzPts val="1440"/>
              <a:buNone/>
            </a:pPr>
            <a:endParaRPr/>
          </a:p>
        </p:txBody>
      </p:sp>
      <p:pic>
        <p:nvPicPr>
          <p:cNvPr id="234" name="Google Shape;234;p9"/>
          <p:cNvPicPr preferRelativeResize="0"/>
          <p:nvPr/>
        </p:nvPicPr>
        <p:blipFill rotWithShape="1">
          <a:blip r:embed="rId3">
            <a:alphaModFix/>
          </a:blip>
          <a:srcRect/>
          <a:stretch/>
        </p:blipFill>
        <p:spPr>
          <a:xfrm>
            <a:off x="6717433" y="4033503"/>
            <a:ext cx="4467639" cy="2513047"/>
          </a:xfrm>
          <a:prstGeom prst="rect">
            <a:avLst/>
          </a:prstGeom>
          <a:noFill/>
          <a:ln>
            <a:noFill/>
          </a:ln>
        </p:spPr>
      </p:pic>
      <p:sp>
        <p:nvSpPr>
          <p:cNvPr id="235" name="Google Shape;235;p9"/>
          <p:cNvSpPr txBox="1"/>
          <p:nvPr/>
        </p:nvSpPr>
        <p:spPr>
          <a:xfrm>
            <a:off x="6717433" y="6546550"/>
            <a:ext cx="108876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a:solidFill>
                  <a:schemeClr val="dk1"/>
                </a:solidFill>
                <a:latin typeface="Trebuchet MS"/>
                <a:ea typeface="Trebuchet MS"/>
                <a:cs typeface="Trebuchet MS"/>
                <a:sym typeface="Trebuchet MS"/>
              </a:rPr>
              <a:t>© B. Grimard</a:t>
            </a:r>
            <a:endParaRPr/>
          </a:p>
        </p:txBody>
      </p:sp>
      <p:pic>
        <p:nvPicPr>
          <p:cNvPr id="236" name="Google Shape;236;p9"/>
          <p:cNvPicPr preferRelativeResize="0"/>
          <p:nvPr/>
        </p:nvPicPr>
        <p:blipFill rotWithShape="1">
          <a:blip r:embed="rId4">
            <a:alphaModFix/>
          </a:blip>
          <a:srcRect/>
          <a:stretch/>
        </p:blipFill>
        <p:spPr>
          <a:xfrm>
            <a:off x="9166381" y="1162209"/>
            <a:ext cx="2348285" cy="1761214"/>
          </a:xfrm>
          <a:prstGeom prst="rect">
            <a:avLst/>
          </a:prstGeom>
          <a:noFill/>
          <a:ln>
            <a:noFill/>
          </a:ln>
        </p:spPr>
      </p:pic>
      <p:sp>
        <p:nvSpPr>
          <p:cNvPr id="237" name="Google Shape;237;p9"/>
          <p:cNvSpPr txBox="1"/>
          <p:nvPr/>
        </p:nvSpPr>
        <p:spPr>
          <a:xfrm>
            <a:off x="9072344" y="2921425"/>
            <a:ext cx="108876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a:solidFill>
                  <a:schemeClr val="dk1"/>
                </a:solidFill>
                <a:latin typeface="Trebuchet MS"/>
                <a:ea typeface="Trebuchet MS"/>
                <a:cs typeface="Trebuchet MS"/>
                <a:sym typeface="Trebuchet MS"/>
              </a:rPr>
              <a:t>© B. Grimard</a:t>
            </a:r>
            <a:endParaRPr/>
          </a:p>
        </p:txBody>
      </p:sp>
      <p:sp>
        <p:nvSpPr>
          <p:cNvPr id="238" name="Google Shape;238;p9"/>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9</a:t>
            </a:fld>
            <a:endParaRPr/>
          </a:p>
        </p:txBody>
      </p:sp>
      <p:sp>
        <p:nvSpPr>
          <p:cNvPr id="239" name="Google Shape;239;p9"/>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FR"/>
              <a:t>Conférence Crosne mai 2022</a:t>
            </a:r>
            <a:endParaRPr/>
          </a:p>
        </p:txBody>
      </p:sp>
    </p:spTree>
  </p:cSld>
  <p:clrMapOvr>
    <a:masterClrMapping/>
  </p:clrMapOvr>
</p:sld>
</file>

<file path=ppt/theme/theme1.xml><?xml version="1.0" encoding="utf-8"?>
<a:theme xmlns:a="http://schemas.openxmlformats.org/drawingml/2006/main" name="Facette">
  <a:themeElements>
    <a:clrScheme name="Facet">
      <a:dk1>
        <a:srgbClr val="000000"/>
      </a:dk1>
      <a:lt1>
        <a:srgbClr val="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518</TotalTime>
  <Words>2929</Words>
  <Application>Microsoft Office PowerPoint</Application>
  <PresentationFormat>Grand écran</PresentationFormat>
  <Paragraphs>488</Paragraphs>
  <Slides>57</Slides>
  <Notes>47</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57</vt:i4>
      </vt:variant>
    </vt:vector>
  </HeadingPairs>
  <TitlesOfParts>
    <vt:vector size="62" baseType="lpstr">
      <vt:lpstr>Arial</vt:lpstr>
      <vt:lpstr>Calibri</vt:lpstr>
      <vt:lpstr>Noto Sans Symbols</vt:lpstr>
      <vt:lpstr>Trebuchet MS</vt:lpstr>
      <vt:lpstr>Facette</vt:lpstr>
      <vt:lpstr>La forêt de Sénart </vt:lpstr>
      <vt:lpstr>La forêt de Sénart</vt:lpstr>
      <vt:lpstr>La forêt de Sénart : Une des forêts d’Ile de France</vt:lpstr>
      <vt:lpstr>La forêt : Patrimoine</vt:lpstr>
      <vt:lpstr>La forêt de Sénart : Patrimoine historique et culturel</vt:lpstr>
      <vt:lpstr>La forêt de Sénart : Patrimoine historique et culturel</vt:lpstr>
      <vt:lpstr>La forêt de Sénart : Patrimoine historique et culturel</vt:lpstr>
      <vt:lpstr>La forêt de Sénart : Patrimoine historique et culturel</vt:lpstr>
      <vt:lpstr>La forêt de Sénart : Patrimoine naturel</vt:lpstr>
      <vt:lpstr>La forêt de Sénart : Patrimoine naturel</vt:lpstr>
      <vt:lpstr>La forêt de Sénart : Patrimoine  naturel</vt:lpstr>
      <vt:lpstr>La forêt de Sénart : Patrimoine naturel</vt:lpstr>
      <vt:lpstr>La forêt de Sénart : Patrimoine naturel</vt:lpstr>
      <vt:lpstr>La forêt de Sénart : Patrimoine naturel</vt:lpstr>
      <vt:lpstr>La forêt de Sénart : Patrimoine naturel</vt:lpstr>
      <vt:lpstr>La forêt de Sénart : Patrimoine naturel</vt:lpstr>
      <vt:lpstr>La forêt de Sénart : Patrimoine naturel</vt:lpstr>
      <vt:lpstr>La forêt de Sénart : Patrimoine naturel</vt:lpstr>
      <vt:lpstr>Conclusion</vt:lpstr>
      <vt:lpstr>La forêt ressource</vt:lpstr>
      <vt:lpstr>Exploitation forestière</vt:lpstr>
      <vt:lpstr>Exploitation forestière</vt:lpstr>
      <vt:lpstr>Exploitation forestière</vt:lpstr>
      <vt:lpstr>Exploitation forestière</vt:lpstr>
      <vt:lpstr>Exploitation forestière</vt:lpstr>
      <vt:lpstr>Exploitation forestière</vt:lpstr>
      <vt:lpstr>Exploitation forestière</vt:lpstr>
      <vt:lpstr>Exploitation forestière </vt:lpstr>
      <vt:lpstr>Exploitation forestière</vt:lpstr>
      <vt:lpstr>Exploitation forestière</vt:lpstr>
      <vt:lpstr>Exploitation forestière</vt:lpstr>
      <vt:lpstr>Exploitation forestière</vt:lpstr>
      <vt:lpstr>Exploitation forestière</vt:lpstr>
      <vt:lpstr>Exploitation forestière</vt:lpstr>
      <vt:lpstr>Exploitation forestière</vt:lpstr>
      <vt:lpstr>Exploitation forestière</vt:lpstr>
      <vt:lpstr>Exploitation forestière</vt:lpstr>
      <vt:lpstr>Conclusion</vt:lpstr>
      <vt:lpstr>Que faire ?</vt:lpstr>
      <vt:lpstr>Que faire ?</vt:lpstr>
      <vt:lpstr>Que faire ?</vt:lpstr>
      <vt:lpstr>Que faire ?</vt:lpstr>
      <vt:lpstr>Que faire ?</vt:lpstr>
      <vt:lpstr>Que faire ?</vt:lpstr>
      <vt:lpstr>Que faire ?</vt:lpstr>
      <vt:lpstr>Que faire ?</vt:lpstr>
      <vt:lpstr>Que faire ?</vt:lpstr>
      <vt:lpstr>Que faire ?</vt:lpstr>
      <vt:lpstr>Que faire ?</vt:lpstr>
      <vt:lpstr>Ce que nous préconisons</vt:lpstr>
      <vt:lpstr>Discussion</vt:lpstr>
      <vt:lpstr>Questions posées par les participants à l’ONF</vt:lpstr>
      <vt:lpstr>Questions par les participants à l’ONF(suite)</vt:lpstr>
      <vt:lpstr>Questions par les participants à l’ONF(suite)</vt:lpstr>
      <vt:lpstr>Questions par les participants à l’ONF(suite)</vt:lpstr>
      <vt:lpstr>En conclusion, ce que nous voulons</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forêt de Sénart</dc:title>
  <dc:creator>Grimard Benedicte</dc:creator>
  <cp:lastModifiedBy>MF</cp:lastModifiedBy>
  <cp:revision>48</cp:revision>
  <dcterms:created xsi:type="dcterms:W3CDTF">2022-01-14T13:32:33Z</dcterms:created>
  <dcterms:modified xsi:type="dcterms:W3CDTF">2022-08-30T06:22:09Z</dcterms:modified>
</cp:coreProperties>
</file>